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4"/>
  </p:notesMasterIdLst>
  <p:handoutMasterIdLst>
    <p:handoutMasterId r:id="rId75"/>
  </p:handoutMasterIdLst>
  <p:sldIdLst>
    <p:sldId id="358" r:id="rId2"/>
    <p:sldId id="428" r:id="rId3"/>
    <p:sldId id="449" r:id="rId4"/>
    <p:sldId id="429" r:id="rId5"/>
    <p:sldId id="430" r:id="rId6"/>
    <p:sldId id="433" r:id="rId7"/>
    <p:sldId id="434" r:id="rId8"/>
    <p:sldId id="435" r:id="rId9"/>
    <p:sldId id="436" r:id="rId10"/>
    <p:sldId id="432" r:id="rId11"/>
    <p:sldId id="437" r:id="rId12"/>
    <p:sldId id="438" r:id="rId13"/>
    <p:sldId id="440" r:id="rId14"/>
    <p:sldId id="439" r:id="rId15"/>
    <p:sldId id="442" r:id="rId16"/>
    <p:sldId id="443" r:id="rId17"/>
    <p:sldId id="444" r:id="rId18"/>
    <p:sldId id="445" r:id="rId19"/>
    <p:sldId id="446" r:id="rId20"/>
    <p:sldId id="448" r:id="rId21"/>
    <p:sldId id="447" r:id="rId22"/>
    <p:sldId id="376" r:id="rId23"/>
    <p:sldId id="457" r:id="rId24"/>
    <p:sldId id="450" r:id="rId25"/>
    <p:sldId id="451" r:id="rId26"/>
    <p:sldId id="452" r:id="rId27"/>
    <p:sldId id="453" r:id="rId28"/>
    <p:sldId id="454" r:id="rId29"/>
    <p:sldId id="455" r:id="rId30"/>
    <p:sldId id="456" r:id="rId31"/>
    <p:sldId id="458" r:id="rId32"/>
    <p:sldId id="459" r:id="rId33"/>
    <p:sldId id="460" r:id="rId34"/>
    <p:sldId id="484" r:id="rId35"/>
    <p:sldId id="464" r:id="rId36"/>
    <p:sldId id="462" r:id="rId37"/>
    <p:sldId id="463" r:id="rId38"/>
    <p:sldId id="465" r:id="rId39"/>
    <p:sldId id="466" r:id="rId40"/>
    <p:sldId id="467" r:id="rId41"/>
    <p:sldId id="468" r:id="rId42"/>
    <p:sldId id="469" r:id="rId43"/>
    <p:sldId id="470" r:id="rId44"/>
    <p:sldId id="471" r:id="rId45"/>
    <p:sldId id="472" r:id="rId46"/>
    <p:sldId id="473" r:id="rId47"/>
    <p:sldId id="474" r:id="rId48"/>
    <p:sldId id="475" r:id="rId49"/>
    <p:sldId id="476" r:id="rId50"/>
    <p:sldId id="477" r:id="rId51"/>
    <p:sldId id="478" r:id="rId52"/>
    <p:sldId id="479" r:id="rId53"/>
    <p:sldId id="480" r:id="rId54"/>
    <p:sldId id="481" r:id="rId55"/>
    <p:sldId id="482" r:id="rId56"/>
    <p:sldId id="483" r:id="rId57"/>
    <p:sldId id="497" r:id="rId58"/>
    <p:sldId id="498" r:id="rId59"/>
    <p:sldId id="500" r:id="rId60"/>
    <p:sldId id="501" r:id="rId61"/>
    <p:sldId id="499" r:id="rId62"/>
    <p:sldId id="486" r:id="rId63"/>
    <p:sldId id="488" r:id="rId64"/>
    <p:sldId id="489" r:id="rId65"/>
    <p:sldId id="490" r:id="rId66"/>
    <p:sldId id="491" r:id="rId67"/>
    <p:sldId id="492" r:id="rId68"/>
    <p:sldId id="493" r:id="rId69"/>
    <p:sldId id="494" r:id="rId70"/>
    <p:sldId id="495" r:id="rId71"/>
    <p:sldId id="496" r:id="rId72"/>
    <p:sldId id="423" r:id="rId73"/>
  </p:sldIdLst>
  <p:sldSz cx="9144000" cy="6858000" type="screen4x3"/>
  <p:notesSz cx="7099300" cy="10234613"/>
  <p:defaultTextStyle>
    <a:defPPr>
      <a:defRPr lang="en-US"/>
    </a:defPPr>
    <a:lvl1pPr algn="l" rtl="0" fontAlgn="base">
      <a:spcBef>
        <a:spcPct val="0"/>
      </a:spcBef>
      <a:spcAft>
        <a:spcPct val="0"/>
      </a:spcAft>
      <a:defRPr sz="2400" kern="1200">
        <a:solidFill>
          <a:schemeClr val="tx1"/>
        </a:solidFill>
        <a:latin typeface="Calibri" pitchFamily="34" charset="0"/>
        <a:ea typeface="+mn-ea"/>
        <a:cs typeface="Arial" charset="0"/>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5">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FFFF99"/>
    <a:srgbClr val="46AAC8"/>
    <a:srgbClr val="00CCFF"/>
    <a:srgbClr val="DBF63C"/>
    <a:srgbClr val="86F6B3"/>
    <a:srgbClr val="FFFFCC"/>
    <a:srgbClr val="000000"/>
    <a:srgbClr val="B9FDED"/>
    <a:srgbClr val="3C86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1" autoAdjust="0"/>
    <p:restoredTop sz="81250" autoAdjust="0"/>
  </p:normalViewPr>
  <p:slideViewPr>
    <p:cSldViewPr>
      <p:cViewPr varScale="1">
        <p:scale>
          <a:sx n="76" d="100"/>
          <a:sy n="76" d="100"/>
        </p:scale>
        <p:origin x="42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65" d="100"/>
          <a:sy n="65" d="100"/>
        </p:scale>
        <p:origin x="-2856" y="-102"/>
      </p:cViewPr>
      <p:guideLst>
        <p:guide orient="horz" pos="3225"/>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xfrm>
            <a:off x="2"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defRPr sz="1200">
                <a:latin typeface="Arial" charset="0"/>
              </a:defRPr>
            </a:lvl1pPr>
          </a:lstStyle>
          <a:p>
            <a:endParaRPr lang="en-US"/>
          </a:p>
        </p:txBody>
      </p:sp>
      <p:sp>
        <p:nvSpPr>
          <p:cNvPr id="182275" name="Rectangle 3"/>
          <p:cNvSpPr>
            <a:spLocks noGrp="1" noChangeArrowheads="1"/>
          </p:cNvSpPr>
          <p:nvPr>
            <p:ph type="dt" sz="quarter" idx="1"/>
          </p:nvPr>
        </p:nvSpPr>
        <p:spPr bwMode="auto">
          <a:xfrm>
            <a:off x="4020727"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lgn="r">
              <a:defRPr sz="1200">
                <a:latin typeface="Arial" charset="0"/>
              </a:defRPr>
            </a:lvl1pPr>
          </a:lstStyle>
          <a:p>
            <a:endParaRPr lang="en-US"/>
          </a:p>
        </p:txBody>
      </p:sp>
      <p:sp>
        <p:nvSpPr>
          <p:cNvPr id="182276" name="Rectangle 4"/>
          <p:cNvSpPr>
            <a:spLocks noGrp="1" noChangeArrowheads="1"/>
          </p:cNvSpPr>
          <p:nvPr>
            <p:ph type="ftr" sz="quarter" idx="2"/>
          </p:nvPr>
        </p:nvSpPr>
        <p:spPr bwMode="auto">
          <a:xfrm>
            <a:off x="2"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defRPr sz="1200">
                <a:latin typeface="Arial" charset="0"/>
              </a:defRPr>
            </a:lvl1pPr>
          </a:lstStyle>
          <a:p>
            <a:endParaRPr lang="en-US"/>
          </a:p>
        </p:txBody>
      </p:sp>
      <p:sp>
        <p:nvSpPr>
          <p:cNvPr id="182277" name="Rectangle 5"/>
          <p:cNvSpPr>
            <a:spLocks noGrp="1" noChangeArrowheads="1"/>
          </p:cNvSpPr>
          <p:nvPr>
            <p:ph type="sldNum" sz="quarter" idx="3"/>
          </p:nvPr>
        </p:nvSpPr>
        <p:spPr bwMode="auto">
          <a:xfrm>
            <a:off x="4020727"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lgn="r">
              <a:defRPr sz="1200">
                <a:latin typeface="Arial" charset="0"/>
              </a:defRPr>
            </a:lvl1pPr>
          </a:lstStyle>
          <a:p>
            <a:fld id="{64D8950D-FA54-4B60-A177-B9B35B7176C4}" type="slidenum">
              <a:rPr lang="en-US"/>
              <a:pPr/>
              <a:t>‹#›</a:t>
            </a:fld>
            <a:endParaRPr lang="en-US"/>
          </a:p>
        </p:txBody>
      </p:sp>
    </p:spTree>
    <p:extLst>
      <p:ext uri="{BB962C8B-B14F-4D97-AF65-F5344CB8AC3E}">
        <p14:creationId xmlns:p14="http://schemas.microsoft.com/office/powerpoint/2010/main" val="4233035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2"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defRPr sz="1200">
                <a:latin typeface="Arial" charset="0"/>
              </a:defRPr>
            </a:lvl1pPr>
          </a:lstStyle>
          <a:p>
            <a:endParaRPr lang="en-US"/>
          </a:p>
        </p:txBody>
      </p:sp>
      <p:sp>
        <p:nvSpPr>
          <p:cNvPr id="14339" name="Rectangle 3"/>
          <p:cNvSpPr>
            <a:spLocks noGrp="1" noChangeArrowheads="1"/>
          </p:cNvSpPr>
          <p:nvPr>
            <p:ph type="dt" idx="1"/>
          </p:nvPr>
        </p:nvSpPr>
        <p:spPr bwMode="auto">
          <a:xfrm>
            <a:off x="4020727"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lgn="r">
              <a:defRPr sz="1200">
                <a:latin typeface="Arial" charset="0"/>
              </a:defRPr>
            </a:lvl1pPr>
          </a:lstStyle>
          <a:p>
            <a:endParaRPr lang="en-US"/>
          </a:p>
        </p:txBody>
      </p:sp>
      <p:sp>
        <p:nvSpPr>
          <p:cNvPr id="14340" name="Rectangle 4"/>
          <p:cNvSpPr>
            <a:spLocks noGrp="1" noRot="1" noChangeAspect="1" noChangeArrowheads="1" noTextEdit="1"/>
          </p:cNvSpPr>
          <p:nvPr>
            <p:ph type="sldImg" idx="2"/>
          </p:nvPr>
        </p:nvSpPr>
        <p:spPr bwMode="auto">
          <a:xfrm>
            <a:off x="989013" y="765175"/>
            <a:ext cx="5121275" cy="3840163"/>
          </a:xfrm>
          <a:prstGeom prst="rect">
            <a:avLst/>
          </a:prstGeom>
          <a:noFill/>
          <a:ln w="9525">
            <a:solidFill>
              <a:srgbClr val="000000"/>
            </a:solidFill>
            <a:miter lim="800000"/>
            <a:headEnd/>
            <a:tailEnd/>
          </a:ln>
          <a:effectLst/>
        </p:spPr>
      </p:sp>
      <p:sp>
        <p:nvSpPr>
          <p:cNvPr id="14341" name="Rectangle 5"/>
          <p:cNvSpPr>
            <a:spLocks noGrp="1" noChangeArrowheads="1"/>
          </p:cNvSpPr>
          <p:nvPr>
            <p:ph type="body" sz="quarter" idx="3"/>
          </p:nvPr>
        </p:nvSpPr>
        <p:spPr bwMode="auto">
          <a:xfrm>
            <a:off x="709931" y="4862101"/>
            <a:ext cx="5679440" cy="460524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42" name="Rectangle 6"/>
          <p:cNvSpPr>
            <a:spLocks noGrp="1" noChangeArrowheads="1"/>
          </p:cNvSpPr>
          <p:nvPr>
            <p:ph type="ftr" sz="quarter" idx="4"/>
          </p:nvPr>
        </p:nvSpPr>
        <p:spPr bwMode="auto">
          <a:xfrm>
            <a:off x="2"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defRPr sz="1200">
                <a:latin typeface="Arial" charset="0"/>
              </a:defRPr>
            </a:lvl1pPr>
          </a:lstStyle>
          <a:p>
            <a:endParaRPr lang="en-US"/>
          </a:p>
        </p:txBody>
      </p:sp>
      <p:sp>
        <p:nvSpPr>
          <p:cNvPr id="14343" name="Rectangle 7"/>
          <p:cNvSpPr>
            <a:spLocks noGrp="1" noChangeArrowheads="1"/>
          </p:cNvSpPr>
          <p:nvPr>
            <p:ph type="sldNum" sz="quarter" idx="5"/>
          </p:nvPr>
        </p:nvSpPr>
        <p:spPr bwMode="auto">
          <a:xfrm>
            <a:off x="4020727"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lgn="r">
              <a:defRPr sz="1200">
                <a:latin typeface="Arial" charset="0"/>
              </a:defRPr>
            </a:lvl1pPr>
          </a:lstStyle>
          <a:p>
            <a:fld id="{AA2B018A-536A-4E95-B27E-3171BA8DAA5E}" type="slidenum">
              <a:rPr lang="en-US"/>
              <a:pPr/>
              <a:t>‹#›</a:t>
            </a:fld>
            <a:endParaRPr lang="en-US"/>
          </a:p>
        </p:txBody>
      </p:sp>
    </p:spTree>
    <p:extLst>
      <p:ext uri="{BB962C8B-B14F-4D97-AF65-F5344CB8AC3E}">
        <p14:creationId xmlns:p14="http://schemas.microsoft.com/office/powerpoint/2010/main" val="27262228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7199"/>
            <a:r>
              <a:rPr lang="en-US" dirty="0"/>
              <a:t>Welcoming</a:t>
            </a:r>
            <a:r>
              <a:rPr lang="en-US" baseline="0" dirty="0"/>
              <a:t> and introduction</a:t>
            </a:r>
          </a:p>
          <a:p>
            <a:pPr defTabSz="947199"/>
            <a:r>
              <a:rPr lang="en-US" baseline="0" dirty="0"/>
              <a:t>I am sorry, the professor is on a very important trip and she will be teaching next weeks course.</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a:t>
            </a:fld>
            <a:endParaRPr lang="en-US" dirty="0"/>
          </a:p>
        </p:txBody>
      </p:sp>
    </p:spTree>
    <p:extLst>
      <p:ext uri="{BB962C8B-B14F-4D97-AF65-F5344CB8AC3E}">
        <p14:creationId xmlns:p14="http://schemas.microsoft.com/office/powerpoint/2010/main" val="3556928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defRPr sz="2400">
                <a:solidFill>
                  <a:schemeClr val="tx1"/>
                </a:solidFill>
                <a:latin typeface="Calibri" pitchFamily="34" charset="0"/>
                <a:ea typeface="MS PGothic" pitchFamily="34" charset="-128"/>
              </a:defRPr>
            </a:lvl1pPr>
            <a:lvl2pPr marL="742950" indent="-285750" defTabSz="930275" eaLnBrk="0" hangingPunct="0">
              <a:defRPr sz="2400">
                <a:solidFill>
                  <a:schemeClr val="tx1"/>
                </a:solidFill>
                <a:latin typeface="Calibri" pitchFamily="34" charset="0"/>
                <a:ea typeface="MS PGothic" pitchFamily="34" charset="-128"/>
              </a:defRPr>
            </a:lvl2pPr>
            <a:lvl3pPr marL="1143000" indent="-228600" defTabSz="930275" eaLnBrk="0" hangingPunct="0">
              <a:defRPr sz="2400">
                <a:solidFill>
                  <a:schemeClr val="tx1"/>
                </a:solidFill>
                <a:latin typeface="Calibri" pitchFamily="34" charset="0"/>
                <a:ea typeface="MS PGothic" pitchFamily="34" charset="-128"/>
              </a:defRPr>
            </a:lvl3pPr>
            <a:lvl4pPr marL="1600200" indent="-228600" defTabSz="930275" eaLnBrk="0" hangingPunct="0">
              <a:defRPr sz="2400">
                <a:solidFill>
                  <a:schemeClr val="tx1"/>
                </a:solidFill>
                <a:latin typeface="Calibri" pitchFamily="34" charset="0"/>
                <a:ea typeface="MS PGothic" pitchFamily="34" charset="-128"/>
              </a:defRPr>
            </a:lvl4pPr>
            <a:lvl5pPr marL="2057400" indent="-228600" defTabSz="930275" eaLnBrk="0" hangingPunct="0">
              <a:defRPr sz="2400">
                <a:solidFill>
                  <a:schemeClr val="tx1"/>
                </a:solidFill>
                <a:latin typeface="Calibri" pitchFamily="34" charset="0"/>
                <a:ea typeface="MS PGothic" pitchFamily="34" charset="-128"/>
              </a:defRPr>
            </a:lvl5pPr>
            <a:lvl6pPr marL="2514600" indent="-228600" defTabSz="930275"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930275"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930275"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930275"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fld id="{79DB0ECD-23AE-4E38-B4CA-A76A6CB9A8F0}" type="slidenum">
              <a:rPr lang="en-US" sz="1000">
                <a:latin typeface="Times New Roman" pitchFamily="18" charset="0"/>
              </a:rPr>
              <a:pPr eaLnBrk="1" hangingPunct="1"/>
              <a:t>22</a:t>
            </a:fld>
            <a:endParaRPr lang="en-US" sz="1000">
              <a:latin typeface="Times New Roman" pitchFamily="18" charset="0"/>
            </a:endParaRPr>
          </a:p>
        </p:txBody>
      </p:sp>
      <p:sp>
        <p:nvSpPr>
          <p:cNvPr id="66563"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b="1" dirty="0">
                <a:latin typeface="Calibri" pitchFamily="34" charset="0"/>
                <a:cs typeface="Calibri" pitchFamily="34" charset="0"/>
              </a:rPr>
              <a:t>Ok, so there</a:t>
            </a:r>
            <a:r>
              <a:rPr lang="en-US" b="1" baseline="0" dirty="0">
                <a:latin typeface="Calibri" pitchFamily="34" charset="0"/>
                <a:cs typeface="Calibri" pitchFamily="34" charset="0"/>
              </a:rPr>
              <a:t> is a lot of data, we have established this</a:t>
            </a:r>
            <a:r>
              <a:rPr lang="en-US" b="1" dirty="0">
                <a:latin typeface="Calibri" pitchFamily="34" charset="0"/>
                <a:cs typeface="Calibri" pitchFamily="34" charset="0"/>
              </a:rPr>
              <a:t>.</a:t>
            </a:r>
          </a:p>
          <a:p>
            <a:r>
              <a:rPr lang="en-US" b="1" dirty="0">
                <a:latin typeface="Calibri" pitchFamily="34" charset="0"/>
                <a:cs typeface="Calibri" pitchFamily="34" charset="0"/>
              </a:rPr>
              <a:t>But</a:t>
            </a:r>
            <a:r>
              <a:rPr lang="en-US" b="1" baseline="0" dirty="0">
                <a:latin typeface="Calibri" pitchFamily="34" charset="0"/>
                <a:cs typeface="Calibri" pitchFamily="34" charset="0"/>
              </a:rPr>
              <a:t> </a:t>
            </a:r>
            <a:r>
              <a:rPr lang="en-US" b="1" dirty="0">
                <a:latin typeface="Calibri" pitchFamily="34" charset="0"/>
                <a:cs typeface="Calibri" pitchFamily="34" charset="0"/>
              </a:rPr>
              <a:t>why</a:t>
            </a:r>
            <a:r>
              <a:rPr lang="en-US" b="1" baseline="0" dirty="0">
                <a:latin typeface="Calibri" pitchFamily="34" charset="0"/>
                <a:cs typeface="Calibri" pitchFamily="34" charset="0"/>
              </a:rPr>
              <a:t> does this have to be correlated with you taking the database systems course?</a:t>
            </a:r>
          </a:p>
          <a:p>
            <a:endParaRPr lang="en-US" b="1" baseline="0" dirty="0">
              <a:latin typeface="Calibri" pitchFamily="34" charset="0"/>
              <a:cs typeface="Calibri" pitchFamily="34" charset="0"/>
            </a:endParaRPr>
          </a:p>
          <a:p>
            <a:r>
              <a:rPr lang="en-US" b="1" baseline="0" dirty="0">
                <a:latin typeface="Calibri" pitchFamily="34" charset="0"/>
                <a:cs typeface="Calibri" pitchFamily="34" charset="0"/>
              </a:rPr>
              <a:t>Question: </a:t>
            </a:r>
            <a:r>
              <a:rPr lang="en-US" b="1" dirty="0">
                <a:latin typeface="Calibri" pitchFamily="34" charset="0"/>
                <a:cs typeface="Calibri" pitchFamily="34" charset="0"/>
              </a:rPr>
              <a:t>How many people</a:t>
            </a:r>
            <a:r>
              <a:rPr lang="en-US" b="1" baseline="0" dirty="0">
                <a:latin typeface="Calibri" pitchFamily="34" charset="0"/>
                <a:cs typeface="Calibri" pitchFamily="34" charset="0"/>
              </a:rPr>
              <a:t> know the person on the left?</a:t>
            </a:r>
          </a:p>
          <a:p>
            <a:r>
              <a:rPr lang="en-US" b="0" dirty="0">
                <a:latin typeface="Calibri" pitchFamily="34" charset="0"/>
                <a:cs typeface="Calibri" pitchFamily="34" charset="0"/>
              </a:rPr>
              <a:t>He</a:t>
            </a:r>
            <a:r>
              <a:rPr lang="en-US" b="0" baseline="0" dirty="0">
                <a:latin typeface="Calibri" pitchFamily="34" charset="0"/>
                <a:cs typeface="Calibri" pitchFamily="34" charset="0"/>
              </a:rPr>
              <a:t> is </a:t>
            </a:r>
            <a:r>
              <a:rPr lang="en-US" sz="1200" b="0" i="0" kern="1200" dirty="0">
                <a:solidFill>
                  <a:schemeClr val="tx1"/>
                </a:solidFill>
                <a:effectLst/>
                <a:latin typeface="Book Antiqua" pitchFamily="18" charset="0"/>
                <a:ea typeface="MS PGothic" pitchFamily="34" charset="-128"/>
                <a:cs typeface="ＭＳ Ｐゴシック" charset="0"/>
              </a:rPr>
              <a:t>Jonathan Abrams.</a:t>
            </a:r>
            <a:r>
              <a:rPr lang="en-US" sz="1200" b="0" i="0" kern="1200" baseline="0" dirty="0">
                <a:solidFill>
                  <a:schemeClr val="tx1"/>
                </a:solidFill>
                <a:effectLst/>
                <a:latin typeface="Book Antiqua" pitchFamily="18" charset="0"/>
                <a:ea typeface="MS PGothic" pitchFamily="34" charset="-128"/>
                <a:cs typeface="ＭＳ Ｐゴシック" charset="0"/>
              </a:rPr>
              <a:t> He made </a:t>
            </a:r>
            <a:r>
              <a:rPr lang="en-US" dirty="0">
                <a:latin typeface="Calibri" pitchFamily="34" charset="0"/>
                <a:cs typeface="Calibri" pitchFamily="34" charset="0"/>
              </a:rPr>
              <a:t>Friendster, the pre-</a:t>
            </a:r>
            <a:r>
              <a:rPr lang="en-US" dirty="0" err="1">
                <a:latin typeface="Calibri" pitchFamily="34" charset="0"/>
                <a:cs typeface="Calibri" pitchFamily="34" charset="0"/>
              </a:rPr>
              <a:t>facebook</a:t>
            </a:r>
            <a:r>
              <a:rPr lang="en-US" dirty="0">
                <a:latin typeface="Calibri" pitchFamily="34" charset="0"/>
                <a:cs typeface="Calibri" pitchFamily="34" charset="0"/>
              </a:rPr>
              <a:t> social</a:t>
            </a:r>
            <a:r>
              <a:rPr lang="en-US" baseline="0" dirty="0">
                <a:latin typeface="Calibri" pitchFamily="34" charset="0"/>
                <a:cs typeface="Calibri" pitchFamily="34" charset="0"/>
              </a:rPr>
              <a:t> network</a:t>
            </a:r>
            <a:r>
              <a:rPr lang="en-US" dirty="0">
                <a:latin typeface="Calibri" pitchFamily="34" charset="0"/>
                <a:cs typeface="Calibri" pitchFamily="34" charset="0"/>
              </a:rPr>
              <a:t>. </a:t>
            </a:r>
          </a:p>
          <a:p>
            <a:r>
              <a:rPr lang="en-US" dirty="0">
                <a:latin typeface="Calibri" pitchFamily="34" charset="0"/>
                <a:cs typeface="Calibri" pitchFamily="34" charset="0"/>
              </a:rPr>
              <a:t>Similar to </a:t>
            </a:r>
            <a:r>
              <a:rPr lang="en-US" dirty="0" err="1">
                <a:latin typeface="Calibri" pitchFamily="34" charset="0"/>
                <a:cs typeface="Calibri" pitchFamily="34" charset="0"/>
              </a:rPr>
              <a:t>facebook</a:t>
            </a:r>
            <a:r>
              <a:rPr lang="en-US" dirty="0">
                <a:latin typeface="Calibri" pitchFamily="34" charset="0"/>
                <a:cs typeface="Calibri" pitchFamily="34" charset="0"/>
              </a:rPr>
              <a:t> but</a:t>
            </a:r>
            <a:r>
              <a:rPr lang="en-US" baseline="0" dirty="0">
                <a:latin typeface="Calibri" pitchFamily="34" charset="0"/>
                <a:cs typeface="Calibri" pitchFamily="34" charset="0"/>
              </a:rPr>
              <a:t> never reached the popularity of Facebook because of </a:t>
            </a:r>
            <a:r>
              <a:rPr lang="en-US" dirty="0">
                <a:latin typeface="Calibri" pitchFamily="34" charset="0"/>
                <a:cs typeface="Calibri" pitchFamily="34" charset="0"/>
              </a:rPr>
              <a:t>data management issues – it was lagging and crashing as more</a:t>
            </a:r>
            <a:r>
              <a:rPr lang="en-US" baseline="0" dirty="0">
                <a:latin typeface="Calibri" pitchFamily="34" charset="0"/>
                <a:cs typeface="Calibri" pitchFamily="34" charset="0"/>
              </a:rPr>
              <a:t> users were connecting</a:t>
            </a:r>
            <a:r>
              <a:rPr lang="en-US" dirty="0">
                <a:latin typeface="Calibri" pitchFamily="34" charset="0"/>
                <a:cs typeface="Calibri" pitchFamily="34" charset="0"/>
              </a:rPr>
              <a:t>. </a:t>
            </a:r>
          </a:p>
          <a:p>
            <a:endParaRPr lang="en-US" dirty="0">
              <a:latin typeface="Calibri" pitchFamily="34" charset="0"/>
              <a:cs typeface="Calibri" pitchFamily="34" charset="0"/>
            </a:endParaRPr>
          </a:p>
          <a:p>
            <a:r>
              <a:rPr lang="en-US" dirty="0">
                <a:latin typeface="Calibri" pitchFamily="34" charset="0"/>
                <a:cs typeface="Calibri" pitchFamily="34" charset="0"/>
              </a:rPr>
              <a:t>The person</a:t>
            </a:r>
            <a:r>
              <a:rPr lang="en-US" baseline="0" dirty="0">
                <a:latin typeface="Calibri" pitchFamily="34" charset="0"/>
                <a:cs typeface="Calibri" pitchFamily="34" charset="0"/>
              </a:rPr>
              <a:t> on the right is bit more famous nowadays, and a lot richer. Why? Because he </a:t>
            </a:r>
            <a:r>
              <a:rPr lang="en-US" dirty="0">
                <a:latin typeface="Calibri" pitchFamily="34" charset="0"/>
                <a:cs typeface="Calibri" pitchFamily="34" charset="0"/>
              </a:rPr>
              <a:t>realized that he needed data management people for</a:t>
            </a:r>
            <a:r>
              <a:rPr lang="en-US" baseline="0" dirty="0">
                <a:latin typeface="Calibri" pitchFamily="34" charset="0"/>
                <a:cs typeface="Calibri" pitchFamily="34" charset="0"/>
              </a:rPr>
              <a:t> his social network website to not crash horribly.</a:t>
            </a:r>
          </a:p>
          <a:p>
            <a:endParaRPr lang="en-US" baseline="0" dirty="0">
              <a:latin typeface="Calibri" pitchFamily="34" charset="0"/>
              <a:cs typeface="Calibri" pitchFamily="34" charset="0"/>
            </a:endParaRPr>
          </a:p>
          <a:p>
            <a:r>
              <a:rPr lang="en-US" b="1" baseline="0" dirty="0">
                <a:latin typeface="Calibri" pitchFamily="34" charset="0"/>
                <a:cs typeface="Calibri" pitchFamily="34" charset="0"/>
              </a:rPr>
              <a:t>The amounts of data being generated call for sophisticated data management techniques</a:t>
            </a:r>
          </a:p>
          <a:p>
            <a:endParaRPr lang="el-GR" dirty="0">
              <a:latin typeface="Calibri" pitchFamily="34" charset="0"/>
              <a:cs typeface="Calibri" pitchFamily="34" charset="0"/>
            </a:endParaRPr>
          </a:p>
        </p:txBody>
      </p:sp>
      <p:sp>
        <p:nvSpPr>
          <p:cNvPr id="66564"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087888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5"/>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30275" eaLnBrk="0" hangingPunct="0">
              <a:defRPr sz="2400">
                <a:solidFill>
                  <a:schemeClr val="tx1"/>
                </a:solidFill>
                <a:latin typeface="Calibri" pitchFamily="34" charset="0"/>
                <a:ea typeface="MS PGothic" pitchFamily="34" charset="-128"/>
              </a:defRPr>
            </a:lvl1pPr>
            <a:lvl2pPr marL="742950" indent="-285750" defTabSz="930275" eaLnBrk="0" hangingPunct="0">
              <a:defRPr sz="2400">
                <a:solidFill>
                  <a:schemeClr val="tx1"/>
                </a:solidFill>
                <a:latin typeface="Calibri" pitchFamily="34" charset="0"/>
                <a:ea typeface="MS PGothic" pitchFamily="34" charset="-128"/>
              </a:defRPr>
            </a:lvl2pPr>
            <a:lvl3pPr marL="1143000" indent="-228600" defTabSz="930275" eaLnBrk="0" hangingPunct="0">
              <a:defRPr sz="2400">
                <a:solidFill>
                  <a:schemeClr val="tx1"/>
                </a:solidFill>
                <a:latin typeface="Calibri" pitchFamily="34" charset="0"/>
                <a:ea typeface="MS PGothic" pitchFamily="34" charset="-128"/>
              </a:defRPr>
            </a:lvl3pPr>
            <a:lvl4pPr marL="1600200" indent="-228600" defTabSz="930275" eaLnBrk="0" hangingPunct="0">
              <a:defRPr sz="2400">
                <a:solidFill>
                  <a:schemeClr val="tx1"/>
                </a:solidFill>
                <a:latin typeface="Calibri" pitchFamily="34" charset="0"/>
                <a:ea typeface="MS PGothic" pitchFamily="34" charset="-128"/>
              </a:defRPr>
            </a:lvl4pPr>
            <a:lvl5pPr marL="2057400" indent="-228600" defTabSz="930275" eaLnBrk="0" hangingPunct="0">
              <a:defRPr sz="2400">
                <a:solidFill>
                  <a:schemeClr val="tx1"/>
                </a:solidFill>
                <a:latin typeface="Calibri" pitchFamily="34" charset="0"/>
                <a:ea typeface="MS PGothic" pitchFamily="34" charset="-128"/>
              </a:defRPr>
            </a:lvl5pPr>
            <a:lvl6pPr marL="2514600" indent="-228600" defTabSz="930275"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defTabSz="930275"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defTabSz="930275"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defTabSz="930275"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fld id="{79DB0ECD-23AE-4E38-B4CA-A76A6CB9A8F0}" type="slidenum">
              <a:rPr lang="en-US" sz="1000">
                <a:latin typeface="Times New Roman" pitchFamily="18" charset="0"/>
              </a:rPr>
              <a:pPr eaLnBrk="1" hangingPunct="1"/>
              <a:t>23</a:t>
            </a:fld>
            <a:endParaRPr lang="en-US" sz="1000">
              <a:latin typeface="Times New Roman" pitchFamily="18" charset="0"/>
            </a:endParaRPr>
          </a:p>
        </p:txBody>
      </p:sp>
      <p:sp>
        <p:nvSpPr>
          <p:cNvPr id="66563" name="Rectangle 2"/>
          <p:cNvSpPr>
            <a:spLocks noGrp="1" noChangeArrowheads="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r>
              <a:rPr lang="en-US" dirty="0">
                <a:latin typeface="Calibri" pitchFamily="34" charset="0"/>
                <a:cs typeface="Calibri" pitchFamily="34" charset="0"/>
              </a:rPr>
              <a:t>Some more motivation.</a:t>
            </a:r>
          </a:p>
          <a:p>
            <a:r>
              <a:rPr lang="en-US" dirty="0">
                <a:latin typeface="Calibri" pitchFamily="34" charset="0"/>
                <a:cs typeface="Calibri" pitchFamily="34" charset="0"/>
              </a:rPr>
              <a:t>SQL, the “relational database language”, is among the most popular</a:t>
            </a:r>
            <a:r>
              <a:rPr lang="en-US" baseline="0" dirty="0">
                <a:latin typeface="Calibri" pitchFamily="34" charset="0"/>
                <a:cs typeface="Calibri" pitchFamily="34" charset="0"/>
              </a:rPr>
              <a:t> programming languages out there.</a:t>
            </a:r>
          </a:p>
          <a:p>
            <a:endParaRPr lang="en-US" baseline="0" dirty="0">
              <a:latin typeface="Calibri" pitchFamily="34" charset="0"/>
              <a:cs typeface="Calibri" pitchFamily="34" charset="0"/>
            </a:endParaRPr>
          </a:p>
          <a:p>
            <a:r>
              <a:rPr lang="en-US" baseline="0" dirty="0">
                <a:latin typeface="Calibri" pitchFamily="34" charset="0"/>
                <a:cs typeface="Calibri" pitchFamily="34" charset="0"/>
              </a:rPr>
              <a:t>Recently, the “data analyst” trend also popped up. Any type of practitioner, from statistician to marine biologist, is expected to have “Data crunching” skills, and be able to deal with data management.</a:t>
            </a:r>
          </a:p>
        </p:txBody>
      </p:sp>
      <p:sp>
        <p:nvSpPr>
          <p:cNvPr id="66564"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4023112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talked about representing information</a:t>
            </a:r>
            <a:r>
              <a:rPr lang="en-US" baseline="0" dirty="0"/>
              <a:t> in a tabular form.</a:t>
            </a:r>
          </a:p>
          <a:p>
            <a:r>
              <a:rPr lang="en-US" baseline="0" dirty="0"/>
              <a:t>We defined real-world entities, and saw how to place this information in tables.</a:t>
            </a:r>
          </a:p>
          <a:p>
            <a:endParaRPr lang="en-US" baseline="0" dirty="0"/>
          </a:p>
          <a:p>
            <a:r>
              <a:rPr lang="en-US" baseline="0" dirty="0"/>
              <a:t>Some applications, however, have different requirements. Developers of these applications were treating the relational model as a “necessary evil”. They thought it was too restricting, or not expressive enough.</a:t>
            </a:r>
          </a:p>
          <a:p>
            <a:r>
              <a:rPr lang="en-US" baseline="0" dirty="0"/>
              <a:t>They preferred enforcing constraints in their applications, and representing nested data, that had very explicit hierarchical relationships in them, without having to split them in multiple tables.</a:t>
            </a:r>
          </a:p>
          <a:p>
            <a:r>
              <a:rPr lang="en-US" baseline="0" dirty="0"/>
              <a:t>This trend first was very active when XML became popular. Later on, when cloud became a buzzword, this trend was dubbed </a:t>
            </a:r>
            <a:r>
              <a:rPr lang="en-US" b="1" baseline="0" dirty="0"/>
              <a:t>NoSQL.</a:t>
            </a:r>
            <a:endParaRPr lang="en-US" b="0" baseline="0" dirty="0"/>
          </a:p>
          <a:p>
            <a:endParaRPr lang="en-US" b="0" baseline="0" dirty="0"/>
          </a:p>
          <a:p>
            <a:r>
              <a:rPr lang="en-US" b="0" baseline="0" dirty="0"/>
              <a:t>NoSQL proposes variations in a number of the traditional database layers. For now, we will focus on the data model variations.</a:t>
            </a:r>
          </a:p>
          <a:p>
            <a:endParaRPr lang="en-US" b="1" baseline="0" dirty="0"/>
          </a:p>
        </p:txBody>
      </p:sp>
      <p:sp>
        <p:nvSpPr>
          <p:cNvPr id="4" name="Slide Number Placeholder 3"/>
          <p:cNvSpPr>
            <a:spLocks noGrp="1"/>
          </p:cNvSpPr>
          <p:nvPr>
            <p:ph type="sldNum" sz="quarter" idx="10"/>
          </p:nvPr>
        </p:nvSpPr>
        <p:spPr/>
        <p:txBody>
          <a:bodyPr/>
          <a:lstStyle/>
          <a:p>
            <a:pPr>
              <a:defRPr/>
            </a:pPr>
            <a:fld id="{9A5E0D70-D715-4121-8F21-6EC2BC61CA8D}" type="slidenum">
              <a:rPr lang="en-US" smtClean="0"/>
              <a:pPr>
                <a:defRPr/>
              </a:pPr>
              <a:t>63</a:t>
            </a:fld>
            <a:endParaRPr lang="en-US"/>
          </a:p>
        </p:txBody>
      </p:sp>
    </p:spTree>
    <p:extLst>
      <p:ext uri="{BB962C8B-B14F-4D97-AF65-F5344CB8AC3E}">
        <p14:creationId xmlns:p14="http://schemas.microsoft.com/office/powerpoint/2010/main" val="1885379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42318" eaLnBrk="0" hangingPunct="0">
              <a:defRPr sz="2300">
                <a:solidFill>
                  <a:schemeClr val="tx1"/>
                </a:solidFill>
                <a:latin typeface="Calibri" pitchFamily="34" charset="0"/>
                <a:ea typeface="MS PGothic" pitchFamily="34" charset="-128"/>
              </a:defRPr>
            </a:lvl1pPr>
            <a:lvl2pPr marL="700007" indent="-269234" defTabSz="942318" eaLnBrk="0" hangingPunct="0">
              <a:defRPr sz="2300">
                <a:solidFill>
                  <a:schemeClr val="tx1"/>
                </a:solidFill>
                <a:latin typeface="Calibri" pitchFamily="34" charset="0"/>
                <a:ea typeface="MS PGothic" pitchFamily="34" charset="-128"/>
              </a:defRPr>
            </a:lvl2pPr>
            <a:lvl3pPr marL="1076935" indent="-215387" defTabSz="942318" eaLnBrk="0" hangingPunct="0">
              <a:defRPr sz="2300">
                <a:solidFill>
                  <a:schemeClr val="tx1"/>
                </a:solidFill>
                <a:latin typeface="Calibri" pitchFamily="34" charset="0"/>
                <a:ea typeface="MS PGothic" pitchFamily="34" charset="-128"/>
              </a:defRPr>
            </a:lvl3pPr>
            <a:lvl4pPr marL="1507708" indent="-215387" defTabSz="942318" eaLnBrk="0" hangingPunct="0">
              <a:defRPr sz="2300">
                <a:solidFill>
                  <a:schemeClr val="tx1"/>
                </a:solidFill>
                <a:latin typeface="Calibri" pitchFamily="34" charset="0"/>
                <a:ea typeface="MS PGothic" pitchFamily="34" charset="-128"/>
              </a:defRPr>
            </a:lvl4pPr>
            <a:lvl5pPr marL="1938482" indent="-215387" defTabSz="942318" eaLnBrk="0" hangingPunct="0">
              <a:defRPr sz="2300">
                <a:solidFill>
                  <a:schemeClr val="tx1"/>
                </a:solidFill>
                <a:latin typeface="Calibri" pitchFamily="34" charset="0"/>
                <a:ea typeface="MS PGothic" pitchFamily="34" charset="-128"/>
              </a:defRPr>
            </a:lvl5pPr>
            <a:lvl6pPr marL="2369256"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6pPr>
            <a:lvl7pPr marL="2800030"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7pPr>
            <a:lvl8pPr marL="3230804"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8pPr>
            <a:lvl9pPr marL="3661578"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9pPr>
          </a:lstStyle>
          <a:p>
            <a:pPr eaLnBrk="1" hangingPunct="1"/>
            <a:fld id="{8B52CD90-C978-44F7-95CB-D5B9AA00B1E4}" type="slidenum">
              <a:rPr lang="en-US" sz="1300">
                <a:solidFill>
                  <a:srgbClr val="CF0E30"/>
                </a:solidFill>
                <a:latin typeface="Book Antiqua" pitchFamily="18" charset="0"/>
              </a:rPr>
              <a:pPr eaLnBrk="1" hangingPunct="1"/>
              <a:t>66</a:t>
            </a:fld>
            <a:endParaRPr lang="en-US" sz="1300">
              <a:solidFill>
                <a:srgbClr val="CF0E30"/>
              </a:solidFill>
              <a:latin typeface="Book Antiqua" pitchFamily="18" charset="0"/>
            </a:endParaRPr>
          </a:p>
        </p:txBody>
      </p:sp>
      <p:sp>
        <p:nvSpPr>
          <p:cNvPr id="66562" name="Rectangle 2"/>
          <p:cNvSpPr>
            <a:spLocks noChangeArrowheads="1"/>
          </p:cNvSpPr>
          <p:nvPr/>
        </p:nvSpPr>
        <p:spPr bwMode="auto">
          <a:xfrm>
            <a:off x="3981119" y="0"/>
            <a:ext cx="3041982" cy="46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282" tIns="44640" rIns="89282" bIns="44640" anchor="ctr"/>
          <a:lstStyle/>
          <a:p>
            <a:endParaRPr lang="el-GR"/>
          </a:p>
        </p:txBody>
      </p:sp>
      <p:sp>
        <p:nvSpPr>
          <p:cNvPr id="66563" name="Rectangle 3"/>
          <p:cNvSpPr>
            <a:spLocks noChangeArrowheads="1"/>
          </p:cNvSpPr>
          <p:nvPr/>
        </p:nvSpPr>
        <p:spPr bwMode="auto">
          <a:xfrm>
            <a:off x="3981119" y="8842706"/>
            <a:ext cx="3041982" cy="46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633" tIns="0" rIns="19633" bIns="0" anchor="b"/>
          <a:lstStyle/>
          <a:p>
            <a:pPr algn="r" defTabSz="942318"/>
            <a:r>
              <a:rPr lang="en-US" sz="1100" i="1">
                <a:latin typeface="Times New Roman" pitchFamily="18" charset="0"/>
              </a:rPr>
              <a:t>7</a:t>
            </a:r>
          </a:p>
        </p:txBody>
      </p:sp>
      <p:sp>
        <p:nvSpPr>
          <p:cNvPr id="66564" name="Rectangle 4"/>
          <p:cNvSpPr>
            <a:spLocks noChangeArrowheads="1"/>
          </p:cNvSpPr>
          <p:nvPr/>
        </p:nvSpPr>
        <p:spPr bwMode="auto">
          <a:xfrm>
            <a:off x="0" y="8842706"/>
            <a:ext cx="3041983" cy="46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282" tIns="44640" rIns="89282" bIns="44640" anchor="ctr"/>
          <a:lstStyle/>
          <a:p>
            <a:endParaRPr lang="el-GR"/>
          </a:p>
        </p:txBody>
      </p:sp>
      <p:sp>
        <p:nvSpPr>
          <p:cNvPr id="66565" name="Rectangle 5"/>
          <p:cNvSpPr>
            <a:spLocks noChangeArrowheads="1"/>
          </p:cNvSpPr>
          <p:nvPr/>
        </p:nvSpPr>
        <p:spPr bwMode="auto">
          <a:xfrm>
            <a:off x="0" y="0"/>
            <a:ext cx="3041983" cy="46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282" tIns="44640" rIns="89282" bIns="44640" anchor="ctr"/>
          <a:lstStyle/>
          <a:p>
            <a:endParaRPr lang="el-GR"/>
          </a:p>
        </p:txBody>
      </p:sp>
      <p:sp>
        <p:nvSpPr>
          <p:cNvPr id="66566" name="Rectangle 6"/>
          <p:cNvSpPr>
            <a:spLocks noGrp="1" noRot="1" noChangeAspect="1" noChangeArrowheads="1" noTextEdit="1"/>
          </p:cNvSpPr>
          <p:nvPr>
            <p:ph type="sldImg"/>
          </p:nvPr>
        </p:nvSpPr>
        <p:spPr>
          <a:xfrm>
            <a:off x="1193800" y="704850"/>
            <a:ext cx="4637088" cy="3478213"/>
          </a:xfrm>
          <a:ln w="12700" cap="flat">
            <a:solidFill>
              <a:schemeClr val="tx1"/>
            </a:solidFill>
          </a:ln>
        </p:spPr>
      </p:sp>
      <p:sp>
        <p:nvSpPr>
          <p:cNvPr id="66567" name="Rectangle 7"/>
          <p:cNvSpPr>
            <a:spLocks noGrp="1" noChangeArrowheads="1"/>
          </p:cNvSpPr>
          <p:nvPr>
            <p:ph type="body" idx="1"/>
          </p:nvPr>
        </p:nvSpPr>
        <p:spPr>
          <a:xfrm>
            <a:off x="935995" y="4422798"/>
            <a:ext cx="5151111" cy="41874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lIns="93255" tIns="45810" rIns="93255" bIns="45810"/>
          <a:lstStyle/>
          <a:p>
            <a:endParaRPr lang="el-GR">
              <a:latin typeface="Book Antiqua" pitchFamily="18" charset="0"/>
            </a:endParaRPr>
          </a:p>
        </p:txBody>
      </p:sp>
    </p:spTree>
    <p:extLst>
      <p:ext uri="{BB962C8B-B14F-4D97-AF65-F5344CB8AC3E}">
        <p14:creationId xmlns:p14="http://schemas.microsoft.com/office/powerpoint/2010/main" val="2575059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42318" eaLnBrk="0" hangingPunct="0">
              <a:defRPr sz="2300">
                <a:solidFill>
                  <a:schemeClr val="tx1"/>
                </a:solidFill>
                <a:latin typeface="Calibri" pitchFamily="34" charset="0"/>
                <a:ea typeface="MS PGothic" pitchFamily="34" charset="-128"/>
              </a:defRPr>
            </a:lvl1pPr>
            <a:lvl2pPr marL="700007" indent="-269234" defTabSz="942318" eaLnBrk="0" hangingPunct="0">
              <a:defRPr sz="2300">
                <a:solidFill>
                  <a:schemeClr val="tx1"/>
                </a:solidFill>
                <a:latin typeface="Calibri" pitchFamily="34" charset="0"/>
                <a:ea typeface="MS PGothic" pitchFamily="34" charset="-128"/>
              </a:defRPr>
            </a:lvl2pPr>
            <a:lvl3pPr marL="1076935" indent="-215387" defTabSz="942318" eaLnBrk="0" hangingPunct="0">
              <a:defRPr sz="2300">
                <a:solidFill>
                  <a:schemeClr val="tx1"/>
                </a:solidFill>
                <a:latin typeface="Calibri" pitchFamily="34" charset="0"/>
                <a:ea typeface="MS PGothic" pitchFamily="34" charset="-128"/>
              </a:defRPr>
            </a:lvl3pPr>
            <a:lvl4pPr marL="1507708" indent="-215387" defTabSz="942318" eaLnBrk="0" hangingPunct="0">
              <a:defRPr sz="2300">
                <a:solidFill>
                  <a:schemeClr val="tx1"/>
                </a:solidFill>
                <a:latin typeface="Calibri" pitchFamily="34" charset="0"/>
                <a:ea typeface="MS PGothic" pitchFamily="34" charset="-128"/>
              </a:defRPr>
            </a:lvl4pPr>
            <a:lvl5pPr marL="1938482" indent="-215387" defTabSz="942318" eaLnBrk="0" hangingPunct="0">
              <a:defRPr sz="2300">
                <a:solidFill>
                  <a:schemeClr val="tx1"/>
                </a:solidFill>
                <a:latin typeface="Calibri" pitchFamily="34" charset="0"/>
                <a:ea typeface="MS PGothic" pitchFamily="34" charset="-128"/>
              </a:defRPr>
            </a:lvl5pPr>
            <a:lvl6pPr marL="2369256"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6pPr>
            <a:lvl7pPr marL="2800030"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7pPr>
            <a:lvl8pPr marL="3230804"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8pPr>
            <a:lvl9pPr marL="3661578"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9pPr>
          </a:lstStyle>
          <a:p>
            <a:pPr eaLnBrk="1" hangingPunct="1"/>
            <a:fld id="{811F8534-7C7B-4816-9B29-EA115C0AA880}" type="slidenum">
              <a:rPr lang="en-US" sz="1300">
                <a:solidFill>
                  <a:srgbClr val="CF0E30"/>
                </a:solidFill>
                <a:latin typeface="Book Antiqua" pitchFamily="18" charset="0"/>
              </a:rPr>
              <a:pPr eaLnBrk="1" hangingPunct="1"/>
              <a:t>67</a:t>
            </a:fld>
            <a:endParaRPr lang="en-US" sz="1300">
              <a:solidFill>
                <a:srgbClr val="CF0E30"/>
              </a:solidFill>
              <a:latin typeface="Book Antiqua" pitchFamily="18" charset="0"/>
            </a:endParaRPr>
          </a:p>
        </p:txBody>
      </p:sp>
      <p:sp>
        <p:nvSpPr>
          <p:cNvPr id="58370" name="Rectangle 2"/>
          <p:cNvSpPr>
            <a:spLocks noChangeArrowheads="1"/>
          </p:cNvSpPr>
          <p:nvPr/>
        </p:nvSpPr>
        <p:spPr bwMode="auto">
          <a:xfrm>
            <a:off x="3981119" y="0"/>
            <a:ext cx="3041982" cy="46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282" tIns="44640" rIns="89282" bIns="44640" anchor="ctr"/>
          <a:lstStyle/>
          <a:p>
            <a:endParaRPr lang="el-GR"/>
          </a:p>
        </p:txBody>
      </p:sp>
      <p:sp>
        <p:nvSpPr>
          <p:cNvPr id="58371" name="Rectangle 3"/>
          <p:cNvSpPr>
            <a:spLocks noChangeArrowheads="1"/>
          </p:cNvSpPr>
          <p:nvPr/>
        </p:nvSpPr>
        <p:spPr bwMode="auto">
          <a:xfrm>
            <a:off x="3981119" y="8842706"/>
            <a:ext cx="3041982" cy="46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633" tIns="0" rIns="19633" bIns="0" anchor="b"/>
          <a:lstStyle/>
          <a:p>
            <a:pPr algn="r" defTabSz="942318"/>
            <a:r>
              <a:rPr lang="en-US" sz="1100" i="1">
                <a:latin typeface="Times New Roman" pitchFamily="18" charset="0"/>
              </a:rPr>
              <a:t>5</a:t>
            </a:r>
          </a:p>
        </p:txBody>
      </p:sp>
      <p:sp>
        <p:nvSpPr>
          <p:cNvPr id="58372" name="Rectangle 4"/>
          <p:cNvSpPr>
            <a:spLocks noChangeArrowheads="1"/>
          </p:cNvSpPr>
          <p:nvPr/>
        </p:nvSpPr>
        <p:spPr bwMode="auto">
          <a:xfrm>
            <a:off x="0" y="8842706"/>
            <a:ext cx="3041983" cy="46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282" tIns="44640" rIns="89282" bIns="44640" anchor="ctr"/>
          <a:lstStyle/>
          <a:p>
            <a:endParaRPr lang="el-GR"/>
          </a:p>
        </p:txBody>
      </p:sp>
      <p:sp>
        <p:nvSpPr>
          <p:cNvPr id="58373" name="Rectangle 5"/>
          <p:cNvSpPr>
            <a:spLocks noChangeArrowheads="1"/>
          </p:cNvSpPr>
          <p:nvPr/>
        </p:nvSpPr>
        <p:spPr bwMode="auto">
          <a:xfrm>
            <a:off x="0" y="0"/>
            <a:ext cx="3041983" cy="46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282" tIns="44640" rIns="89282" bIns="44640" anchor="ctr"/>
          <a:lstStyle/>
          <a:p>
            <a:endParaRPr lang="el-GR"/>
          </a:p>
        </p:txBody>
      </p:sp>
      <p:sp>
        <p:nvSpPr>
          <p:cNvPr id="58374" name="Rectangle 6"/>
          <p:cNvSpPr>
            <a:spLocks noGrp="1" noRot="1" noChangeAspect="1" noChangeArrowheads="1" noTextEdit="1"/>
          </p:cNvSpPr>
          <p:nvPr>
            <p:ph type="sldImg"/>
          </p:nvPr>
        </p:nvSpPr>
        <p:spPr>
          <a:xfrm>
            <a:off x="1193800" y="704850"/>
            <a:ext cx="4637088" cy="3478213"/>
          </a:xfrm>
          <a:ln w="12700" cap="flat">
            <a:solidFill>
              <a:schemeClr val="tx1"/>
            </a:solidFill>
          </a:ln>
        </p:spPr>
      </p:sp>
      <p:sp>
        <p:nvSpPr>
          <p:cNvPr id="58375" name="Rectangle 7"/>
          <p:cNvSpPr>
            <a:spLocks noGrp="1" noChangeArrowheads="1"/>
          </p:cNvSpPr>
          <p:nvPr>
            <p:ph type="body" idx="1"/>
          </p:nvPr>
        </p:nvSpPr>
        <p:spPr>
          <a:xfrm>
            <a:off x="935995" y="4422798"/>
            <a:ext cx="5151111" cy="41874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lIns="93255" tIns="45810" rIns="93255" bIns="45810"/>
          <a:lstStyle/>
          <a:p>
            <a:endParaRPr lang="el-GR" b="1" dirty="0">
              <a:latin typeface="Book Antiqua" pitchFamily="18" charset="0"/>
            </a:endParaRPr>
          </a:p>
        </p:txBody>
      </p:sp>
    </p:spTree>
    <p:extLst>
      <p:ext uri="{BB962C8B-B14F-4D97-AF65-F5344CB8AC3E}">
        <p14:creationId xmlns:p14="http://schemas.microsoft.com/office/powerpoint/2010/main" val="2851332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defTabSz="942318" eaLnBrk="0" hangingPunct="0">
              <a:defRPr sz="2300">
                <a:solidFill>
                  <a:schemeClr val="tx1"/>
                </a:solidFill>
                <a:latin typeface="Calibri" pitchFamily="34" charset="0"/>
                <a:ea typeface="MS PGothic" pitchFamily="34" charset="-128"/>
              </a:defRPr>
            </a:lvl1pPr>
            <a:lvl2pPr marL="700007" indent="-269234" defTabSz="942318" eaLnBrk="0" hangingPunct="0">
              <a:defRPr sz="2300">
                <a:solidFill>
                  <a:schemeClr val="tx1"/>
                </a:solidFill>
                <a:latin typeface="Calibri" pitchFamily="34" charset="0"/>
                <a:ea typeface="MS PGothic" pitchFamily="34" charset="-128"/>
              </a:defRPr>
            </a:lvl2pPr>
            <a:lvl3pPr marL="1076935" indent="-215387" defTabSz="942318" eaLnBrk="0" hangingPunct="0">
              <a:defRPr sz="2300">
                <a:solidFill>
                  <a:schemeClr val="tx1"/>
                </a:solidFill>
                <a:latin typeface="Calibri" pitchFamily="34" charset="0"/>
                <a:ea typeface="MS PGothic" pitchFamily="34" charset="-128"/>
              </a:defRPr>
            </a:lvl3pPr>
            <a:lvl4pPr marL="1507708" indent="-215387" defTabSz="942318" eaLnBrk="0" hangingPunct="0">
              <a:defRPr sz="2300">
                <a:solidFill>
                  <a:schemeClr val="tx1"/>
                </a:solidFill>
                <a:latin typeface="Calibri" pitchFamily="34" charset="0"/>
                <a:ea typeface="MS PGothic" pitchFamily="34" charset="-128"/>
              </a:defRPr>
            </a:lvl4pPr>
            <a:lvl5pPr marL="1938482" indent="-215387" defTabSz="942318" eaLnBrk="0" hangingPunct="0">
              <a:defRPr sz="2300">
                <a:solidFill>
                  <a:schemeClr val="tx1"/>
                </a:solidFill>
                <a:latin typeface="Calibri" pitchFamily="34" charset="0"/>
                <a:ea typeface="MS PGothic" pitchFamily="34" charset="-128"/>
              </a:defRPr>
            </a:lvl5pPr>
            <a:lvl6pPr marL="2369256"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6pPr>
            <a:lvl7pPr marL="2800030"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7pPr>
            <a:lvl8pPr marL="3230804"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8pPr>
            <a:lvl9pPr marL="3661578" indent="-215387" defTabSz="942318" eaLnBrk="0" fontAlgn="base" hangingPunct="0">
              <a:spcBef>
                <a:spcPct val="0"/>
              </a:spcBef>
              <a:spcAft>
                <a:spcPct val="0"/>
              </a:spcAft>
              <a:defRPr sz="2300">
                <a:solidFill>
                  <a:schemeClr val="tx1"/>
                </a:solidFill>
                <a:latin typeface="Calibri" pitchFamily="34" charset="0"/>
                <a:ea typeface="MS PGothic" pitchFamily="34" charset="-128"/>
              </a:defRPr>
            </a:lvl9pPr>
          </a:lstStyle>
          <a:p>
            <a:pPr eaLnBrk="1" hangingPunct="1"/>
            <a:fld id="{811F8534-7C7B-4816-9B29-EA115C0AA880}" type="slidenum">
              <a:rPr lang="en-US" sz="1300">
                <a:solidFill>
                  <a:srgbClr val="CF0E30"/>
                </a:solidFill>
                <a:latin typeface="Book Antiqua" pitchFamily="18" charset="0"/>
              </a:rPr>
              <a:pPr eaLnBrk="1" hangingPunct="1"/>
              <a:t>68</a:t>
            </a:fld>
            <a:endParaRPr lang="en-US" sz="1300">
              <a:solidFill>
                <a:srgbClr val="CF0E30"/>
              </a:solidFill>
              <a:latin typeface="Book Antiqua" pitchFamily="18" charset="0"/>
            </a:endParaRPr>
          </a:p>
        </p:txBody>
      </p:sp>
      <p:sp>
        <p:nvSpPr>
          <p:cNvPr id="58370" name="Rectangle 2"/>
          <p:cNvSpPr>
            <a:spLocks noChangeArrowheads="1"/>
          </p:cNvSpPr>
          <p:nvPr/>
        </p:nvSpPr>
        <p:spPr bwMode="auto">
          <a:xfrm>
            <a:off x="3981119" y="0"/>
            <a:ext cx="3041982" cy="46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282" tIns="44640" rIns="89282" bIns="44640" anchor="ctr"/>
          <a:lstStyle/>
          <a:p>
            <a:endParaRPr lang="el-GR"/>
          </a:p>
        </p:txBody>
      </p:sp>
      <p:sp>
        <p:nvSpPr>
          <p:cNvPr id="58371" name="Rectangle 3"/>
          <p:cNvSpPr>
            <a:spLocks noChangeArrowheads="1"/>
          </p:cNvSpPr>
          <p:nvPr/>
        </p:nvSpPr>
        <p:spPr bwMode="auto">
          <a:xfrm>
            <a:off x="3981119" y="8842706"/>
            <a:ext cx="3041982" cy="46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633" tIns="0" rIns="19633" bIns="0" anchor="b"/>
          <a:lstStyle/>
          <a:p>
            <a:pPr algn="r" defTabSz="942318"/>
            <a:r>
              <a:rPr lang="en-US" sz="1100" i="1">
                <a:latin typeface="Times New Roman" pitchFamily="18" charset="0"/>
              </a:rPr>
              <a:t>5</a:t>
            </a:r>
          </a:p>
        </p:txBody>
      </p:sp>
      <p:sp>
        <p:nvSpPr>
          <p:cNvPr id="58372" name="Rectangle 4"/>
          <p:cNvSpPr>
            <a:spLocks noChangeArrowheads="1"/>
          </p:cNvSpPr>
          <p:nvPr/>
        </p:nvSpPr>
        <p:spPr bwMode="auto">
          <a:xfrm>
            <a:off x="0" y="8842706"/>
            <a:ext cx="3041983" cy="4663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282" tIns="44640" rIns="89282" bIns="44640" anchor="ctr"/>
          <a:lstStyle/>
          <a:p>
            <a:endParaRPr lang="el-GR"/>
          </a:p>
        </p:txBody>
      </p:sp>
      <p:sp>
        <p:nvSpPr>
          <p:cNvPr id="58373" name="Rectangle 5"/>
          <p:cNvSpPr>
            <a:spLocks noChangeArrowheads="1"/>
          </p:cNvSpPr>
          <p:nvPr/>
        </p:nvSpPr>
        <p:spPr bwMode="auto">
          <a:xfrm>
            <a:off x="0" y="0"/>
            <a:ext cx="3041983" cy="46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282" tIns="44640" rIns="89282" bIns="44640" anchor="ctr"/>
          <a:lstStyle/>
          <a:p>
            <a:endParaRPr lang="el-GR"/>
          </a:p>
        </p:txBody>
      </p:sp>
      <p:sp>
        <p:nvSpPr>
          <p:cNvPr id="58374" name="Rectangle 6"/>
          <p:cNvSpPr>
            <a:spLocks noGrp="1" noRot="1" noChangeAspect="1" noChangeArrowheads="1" noTextEdit="1"/>
          </p:cNvSpPr>
          <p:nvPr>
            <p:ph type="sldImg"/>
          </p:nvPr>
        </p:nvSpPr>
        <p:spPr>
          <a:xfrm>
            <a:off x="1193800" y="704850"/>
            <a:ext cx="4637088" cy="3478213"/>
          </a:xfrm>
          <a:ln w="12700" cap="flat">
            <a:solidFill>
              <a:schemeClr val="tx1"/>
            </a:solidFill>
          </a:ln>
        </p:spPr>
      </p:sp>
      <p:sp>
        <p:nvSpPr>
          <p:cNvPr id="58375" name="Rectangle 7"/>
          <p:cNvSpPr>
            <a:spLocks noGrp="1" noChangeArrowheads="1"/>
          </p:cNvSpPr>
          <p:nvPr>
            <p:ph type="body" idx="1"/>
          </p:nvPr>
        </p:nvSpPr>
        <p:spPr>
          <a:xfrm>
            <a:off x="935995" y="4422798"/>
            <a:ext cx="5151111" cy="418743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lIns="93255" tIns="45810" rIns="93255" bIns="45810"/>
          <a:lstStyle/>
          <a:p>
            <a:endParaRPr lang="el-GR" b="1" dirty="0">
              <a:latin typeface="Book Antiqua" pitchFamily="18" charset="0"/>
            </a:endParaRPr>
          </a:p>
        </p:txBody>
      </p:sp>
    </p:spTree>
    <p:extLst>
      <p:ext uri="{BB962C8B-B14F-4D97-AF65-F5344CB8AC3E}">
        <p14:creationId xmlns:p14="http://schemas.microsoft.com/office/powerpoint/2010/main" val="2308134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a:defRPr/>
            </a:pPr>
            <a:fld id="{9A5E0D70-D715-4121-8F21-6EC2BC61CA8D}" type="slidenum">
              <a:rPr lang="en-US" smtClean="0"/>
              <a:pPr>
                <a:defRPr/>
              </a:pPr>
              <a:t>70</a:t>
            </a:fld>
            <a:endParaRPr lang="en-US"/>
          </a:p>
        </p:txBody>
      </p:sp>
    </p:spTree>
    <p:extLst>
      <p:ext uri="{BB962C8B-B14F-4D97-AF65-F5344CB8AC3E}">
        <p14:creationId xmlns:p14="http://schemas.microsoft.com/office/powerpoint/2010/main" val="3651992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a:p>
        </p:txBody>
      </p:sp>
      <p:sp>
        <p:nvSpPr>
          <p:cNvPr id="4" name="Slide Number Placeholder 3"/>
          <p:cNvSpPr>
            <a:spLocks noGrp="1"/>
          </p:cNvSpPr>
          <p:nvPr>
            <p:ph type="sldNum" sz="quarter" idx="10"/>
          </p:nvPr>
        </p:nvSpPr>
        <p:spPr/>
        <p:txBody>
          <a:bodyPr/>
          <a:lstStyle/>
          <a:p>
            <a:pPr>
              <a:defRPr/>
            </a:pPr>
            <a:fld id="{9A5E0D70-D715-4121-8F21-6EC2BC61CA8D}" type="slidenum">
              <a:rPr lang="en-US" smtClean="0"/>
              <a:pPr>
                <a:defRPr/>
              </a:pPr>
              <a:t>71</a:t>
            </a:fld>
            <a:endParaRPr lang="en-US"/>
          </a:p>
        </p:txBody>
      </p:sp>
    </p:spTree>
    <p:extLst>
      <p:ext uri="{BB962C8B-B14F-4D97-AF65-F5344CB8AC3E}">
        <p14:creationId xmlns:p14="http://schemas.microsoft.com/office/powerpoint/2010/main" val="1861174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3315" name="Rectangle 3"/>
          <p:cNvSpPr>
            <a:spLocks noGrp="1" noChangeArrowheads="1"/>
          </p:cNvSpPr>
          <p:nvPr>
            <p:ph type="subTitle" idx="1"/>
          </p:nvPr>
        </p:nvSpPr>
        <p:spPr>
          <a:xfrm>
            <a:off x="685800" y="3886200"/>
            <a:ext cx="7772400" cy="1752600"/>
          </a:xfrm>
        </p:spPr>
        <p:txBody>
          <a:bodyPr/>
          <a:lstStyle>
            <a:lvl1pPr marL="0" indent="0">
              <a:buFontTx/>
              <a:buNone/>
              <a:defRPr/>
            </a:lvl1pPr>
          </a:lstStyle>
          <a:p>
            <a:r>
              <a:rPr lang="en-US"/>
              <a:t>Click to edit Master subtitle style</a:t>
            </a:r>
          </a:p>
        </p:txBody>
      </p:sp>
      <p:grpSp>
        <p:nvGrpSpPr>
          <p:cNvPr id="13319" name="Group 7"/>
          <p:cNvGrpSpPr>
            <a:grpSpLocks noChangeAspect="1"/>
          </p:cNvGrpSpPr>
          <p:nvPr/>
        </p:nvGrpSpPr>
        <p:grpSpPr bwMode="auto">
          <a:xfrm>
            <a:off x="7162800" y="6096000"/>
            <a:ext cx="1590675" cy="457200"/>
            <a:chOff x="3269" y="1445"/>
            <a:chExt cx="1680" cy="482"/>
          </a:xfrm>
        </p:grpSpPr>
        <p:sp>
          <p:nvSpPr>
            <p:cNvPr id="13320" name="Rectangle 8"/>
            <p:cNvSpPr>
              <a:spLocks noChangeAspect="1" noChangeArrowheads="1"/>
            </p:cNvSpPr>
            <p:nvPr userDrawn="1"/>
          </p:nvSpPr>
          <p:spPr bwMode="auto">
            <a:xfrm>
              <a:off x="3269" y="1445"/>
              <a:ext cx="1680" cy="480"/>
            </a:xfrm>
            <a:prstGeom prst="rect">
              <a:avLst/>
            </a:prstGeom>
            <a:solidFill>
              <a:srgbClr val="FFFFFF"/>
            </a:solidFill>
            <a:ln w="9525">
              <a:noFill/>
              <a:miter lim="800000"/>
              <a:headEnd/>
              <a:tailEnd/>
            </a:ln>
          </p:spPr>
          <p:txBody>
            <a:bodyPr/>
            <a:lstStyle/>
            <a:p>
              <a:endParaRPr lang="en-US"/>
            </a:p>
          </p:txBody>
        </p:sp>
        <p:sp>
          <p:nvSpPr>
            <p:cNvPr id="13321" name="Freeform 9"/>
            <p:cNvSpPr>
              <a:spLocks noChangeAspect="1"/>
            </p:cNvSpPr>
            <p:nvPr userDrawn="1"/>
          </p:nvSpPr>
          <p:spPr bwMode="auto">
            <a:xfrm>
              <a:off x="3269" y="1445"/>
              <a:ext cx="545" cy="480"/>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a:p>
          </p:txBody>
        </p:sp>
        <p:sp>
          <p:nvSpPr>
            <p:cNvPr id="13322" name="Freeform 10"/>
            <p:cNvSpPr>
              <a:spLocks noChangeAspect="1"/>
            </p:cNvSpPr>
            <p:nvPr userDrawn="1"/>
          </p:nvSpPr>
          <p:spPr bwMode="auto">
            <a:xfrm>
              <a:off x="4397" y="1445"/>
              <a:ext cx="552" cy="480"/>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a:p>
          </p:txBody>
        </p:sp>
        <p:sp>
          <p:nvSpPr>
            <p:cNvPr id="13323" name="Freeform 11"/>
            <p:cNvSpPr>
              <a:spLocks noChangeAspect="1"/>
            </p:cNvSpPr>
            <p:nvPr userDrawn="1"/>
          </p:nvSpPr>
          <p:spPr bwMode="auto">
            <a:xfrm>
              <a:off x="3797" y="1445"/>
              <a:ext cx="121" cy="482"/>
            </a:xfrm>
            <a:custGeom>
              <a:avLst/>
              <a:gdLst/>
              <a:ahLst/>
              <a:cxnLst>
                <a:cxn ang="0">
                  <a:pos x="63" y="0"/>
                </a:cxn>
                <a:cxn ang="0">
                  <a:pos x="121" y="0"/>
                </a:cxn>
                <a:cxn ang="0">
                  <a:pos x="120" y="2"/>
                </a:cxn>
                <a:cxn ang="0">
                  <a:pos x="118" y="4"/>
                </a:cxn>
                <a:cxn ang="0">
                  <a:pos x="115" y="11"/>
                </a:cxn>
                <a:cxn ang="0">
                  <a:pos x="111" y="18"/>
                </a:cxn>
                <a:cxn ang="0">
                  <a:pos x="106" y="29"/>
                </a:cxn>
                <a:cxn ang="0">
                  <a:pos x="101" y="41"/>
                </a:cxn>
                <a:cxn ang="0">
                  <a:pos x="95" y="54"/>
                </a:cxn>
                <a:cxn ang="0">
                  <a:pos x="89" y="68"/>
                </a:cxn>
                <a:cxn ang="0">
                  <a:pos x="84" y="84"/>
                </a:cxn>
                <a:cxn ang="0">
                  <a:pos x="78" y="101"/>
                </a:cxn>
                <a:cxn ang="0">
                  <a:pos x="72" y="118"/>
                </a:cxn>
                <a:cxn ang="0">
                  <a:pos x="67" y="137"/>
                </a:cxn>
                <a:cxn ang="0">
                  <a:pos x="63" y="156"/>
                </a:cxn>
                <a:cxn ang="0">
                  <a:pos x="60" y="175"/>
                </a:cxn>
                <a:cxn ang="0">
                  <a:pos x="58" y="194"/>
                </a:cxn>
                <a:cxn ang="0">
                  <a:pos x="56" y="213"/>
                </a:cxn>
                <a:cxn ang="0">
                  <a:pos x="114" y="213"/>
                </a:cxn>
                <a:cxn ang="0">
                  <a:pos x="114" y="263"/>
                </a:cxn>
                <a:cxn ang="0">
                  <a:pos x="54" y="263"/>
                </a:cxn>
                <a:cxn ang="0">
                  <a:pos x="54" y="279"/>
                </a:cxn>
                <a:cxn ang="0">
                  <a:pos x="55" y="291"/>
                </a:cxn>
                <a:cxn ang="0">
                  <a:pos x="56" y="304"/>
                </a:cxn>
                <a:cxn ang="0">
                  <a:pos x="59" y="321"/>
                </a:cxn>
                <a:cxn ang="0">
                  <a:pos x="63" y="339"/>
                </a:cxn>
                <a:cxn ang="0">
                  <a:pos x="67" y="359"/>
                </a:cxn>
                <a:cxn ang="0">
                  <a:pos x="74" y="382"/>
                </a:cxn>
                <a:cxn ang="0">
                  <a:pos x="82" y="405"/>
                </a:cxn>
                <a:cxn ang="0">
                  <a:pos x="93" y="430"/>
                </a:cxn>
                <a:cxn ang="0">
                  <a:pos x="105" y="456"/>
                </a:cxn>
                <a:cxn ang="0">
                  <a:pos x="121" y="482"/>
                </a:cxn>
                <a:cxn ang="0">
                  <a:pos x="63" y="482"/>
                </a:cxn>
                <a:cxn ang="0">
                  <a:pos x="62" y="481"/>
                </a:cxn>
                <a:cxn ang="0">
                  <a:pos x="57" y="473"/>
                </a:cxn>
                <a:cxn ang="0">
                  <a:pos x="53" y="466"/>
                </a:cxn>
                <a:cxn ang="0">
                  <a:pos x="48" y="458"/>
                </a:cxn>
                <a:cxn ang="0">
                  <a:pos x="43" y="447"/>
                </a:cxn>
                <a:cxn ang="0">
                  <a:pos x="37" y="435"/>
                </a:cxn>
                <a:cxn ang="0">
                  <a:pos x="31" y="421"/>
                </a:cxn>
                <a:cxn ang="0">
                  <a:pos x="26" y="404"/>
                </a:cxn>
                <a:cxn ang="0">
                  <a:pos x="20" y="387"/>
                </a:cxn>
                <a:cxn ang="0">
                  <a:pos x="15" y="368"/>
                </a:cxn>
                <a:cxn ang="0">
                  <a:pos x="10" y="348"/>
                </a:cxn>
                <a:cxn ang="0">
                  <a:pos x="6" y="326"/>
                </a:cxn>
                <a:cxn ang="0">
                  <a:pos x="3" y="303"/>
                </a:cxn>
                <a:cxn ang="0">
                  <a:pos x="1" y="279"/>
                </a:cxn>
                <a:cxn ang="0">
                  <a:pos x="0" y="252"/>
                </a:cxn>
                <a:cxn ang="0">
                  <a:pos x="1" y="224"/>
                </a:cxn>
                <a:cxn ang="0">
                  <a:pos x="4" y="196"/>
                </a:cxn>
                <a:cxn ang="0">
                  <a:pos x="8" y="166"/>
                </a:cxn>
                <a:cxn ang="0">
                  <a:pos x="14" y="134"/>
                </a:cxn>
                <a:cxn ang="0">
                  <a:pos x="23" y="103"/>
                </a:cxn>
                <a:cxn ang="0">
                  <a:pos x="33" y="70"/>
                </a:cxn>
                <a:cxn ang="0">
                  <a:pos x="47" y="35"/>
                </a:cxn>
                <a:cxn ang="0">
                  <a:pos x="63" y="0"/>
                </a:cxn>
              </a:cxnLst>
              <a:rect l="0" t="0" r="r" b="b"/>
              <a:pathLst>
                <a:path w="121" h="482">
                  <a:moveTo>
                    <a:pt x="63" y="0"/>
                  </a:moveTo>
                  <a:lnTo>
                    <a:pt x="121" y="0"/>
                  </a:lnTo>
                  <a:lnTo>
                    <a:pt x="120" y="2"/>
                  </a:lnTo>
                  <a:lnTo>
                    <a:pt x="118" y="4"/>
                  </a:lnTo>
                  <a:lnTo>
                    <a:pt x="115" y="11"/>
                  </a:lnTo>
                  <a:lnTo>
                    <a:pt x="111" y="18"/>
                  </a:lnTo>
                  <a:lnTo>
                    <a:pt x="106" y="29"/>
                  </a:lnTo>
                  <a:lnTo>
                    <a:pt x="101" y="41"/>
                  </a:lnTo>
                  <a:lnTo>
                    <a:pt x="95" y="54"/>
                  </a:lnTo>
                  <a:lnTo>
                    <a:pt x="89" y="68"/>
                  </a:lnTo>
                  <a:lnTo>
                    <a:pt x="84" y="84"/>
                  </a:lnTo>
                  <a:lnTo>
                    <a:pt x="78" y="101"/>
                  </a:lnTo>
                  <a:lnTo>
                    <a:pt x="72" y="118"/>
                  </a:lnTo>
                  <a:lnTo>
                    <a:pt x="67" y="137"/>
                  </a:lnTo>
                  <a:lnTo>
                    <a:pt x="63" y="156"/>
                  </a:lnTo>
                  <a:lnTo>
                    <a:pt x="60" y="175"/>
                  </a:lnTo>
                  <a:lnTo>
                    <a:pt x="58" y="194"/>
                  </a:lnTo>
                  <a:lnTo>
                    <a:pt x="56" y="213"/>
                  </a:lnTo>
                  <a:lnTo>
                    <a:pt x="114" y="213"/>
                  </a:lnTo>
                  <a:lnTo>
                    <a:pt x="114" y="263"/>
                  </a:lnTo>
                  <a:lnTo>
                    <a:pt x="54" y="263"/>
                  </a:lnTo>
                  <a:lnTo>
                    <a:pt x="54" y="279"/>
                  </a:lnTo>
                  <a:lnTo>
                    <a:pt x="55" y="291"/>
                  </a:lnTo>
                  <a:lnTo>
                    <a:pt x="56" y="304"/>
                  </a:lnTo>
                  <a:lnTo>
                    <a:pt x="59" y="321"/>
                  </a:lnTo>
                  <a:lnTo>
                    <a:pt x="63" y="339"/>
                  </a:lnTo>
                  <a:lnTo>
                    <a:pt x="67" y="359"/>
                  </a:lnTo>
                  <a:lnTo>
                    <a:pt x="74" y="382"/>
                  </a:lnTo>
                  <a:lnTo>
                    <a:pt x="82" y="405"/>
                  </a:lnTo>
                  <a:lnTo>
                    <a:pt x="93" y="430"/>
                  </a:lnTo>
                  <a:lnTo>
                    <a:pt x="105" y="456"/>
                  </a:lnTo>
                  <a:lnTo>
                    <a:pt x="121" y="482"/>
                  </a:lnTo>
                  <a:lnTo>
                    <a:pt x="63" y="482"/>
                  </a:lnTo>
                  <a:lnTo>
                    <a:pt x="62" y="481"/>
                  </a:lnTo>
                  <a:lnTo>
                    <a:pt x="57" y="473"/>
                  </a:lnTo>
                  <a:lnTo>
                    <a:pt x="53" y="466"/>
                  </a:lnTo>
                  <a:lnTo>
                    <a:pt x="48" y="458"/>
                  </a:lnTo>
                  <a:lnTo>
                    <a:pt x="43" y="447"/>
                  </a:lnTo>
                  <a:lnTo>
                    <a:pt x="37" y="435"/>
                  </a:lnTo>
                  <a:lnTo>
                    <a:pt x="31" y="421"/>
                  </a:lnTo>
                  <a:lnTo>
                    <a:pt x="26" y="404"/>
                  </a:lnTo>
                  <a:lnTo>
                    <a:pt x="20" y="387"/>
                  </a:lnTo>
                  <a:lnTo>
                    <a:pt x="15" y="368"/>
                  </a:lnTo>
                  <a:lnTo>
                    <a:pt x="10" y="348"/>
                  </a:lnTo>
                  <a:lnTo>
                    <a:pt x="6" y="326"/>
                  </a:lnTo>
                  <a:lnTo>
                    <a:pt x="3" y="303"/>
                  </a:lnTo>
                  <a:lnTo>
                    <a:pt x="1" y="279"/>
                  </a:lnTo>
                  <a:lnTo>
                    <a:pt x="0" y="252"/>
                  </a:lnTo>
                  <a:lnTo>
                    <a:pt x="1" y="224"/>
                  </a:lnTo>
                  <a:lnTo>
                    <a:pt x="4" y="196"/>
                  </a:lnTo>
                  <a:lnTo>
                    <a:pt x="8" y="166"/>
                  </a:lnTo>
                  <a:lnTo>
                    <a:pt x="14" y="134"/>
                  </a:lnTo>
                  <a:lnTo>
                    <a:pt x="23" y="103"/>
                  </a:lnTo>
                  <a:lnTo>
                    <a:pt x="33" y="70"/>
                  </a:lnTo>
                  <a:lnTo>
                    <a:pt x="47" y="35"/>
                  </a:lnTo>
                  <a:lnTo>
                    <a:pt x="63" y="0"/>
                  </a:lnTo>
                  <a:close/>
                </a:path>
              </a:pathLst>
            </a:custGeom>
            <a:solidFill>
              <a:srgbClr val="000000"/>
            </a:solidFill>
            <a:ln w="9525">
              <a:noFill/>
              <a:round/>
              <a:headEnd/>
              <a:tailEnd/>
            </a:ln>
          </p:spPr>
          <p:txBody>
            <a:bodyPr/>
            <a:lstStyle/>
            <a:p>
              <a:endParaRPr lang="en-US"/>
            </a:p>
          </p:txBody>
        </p:sp>
        <p:sp>
          <p:nvSpPr>
            <p:cNvPr id="13324" name="Freeform 12"/>
            <p:cNvSpPr>
              <a:spLocks noChangeAspect="1"/>
            </p:cNvSpPr>
            <p:nvPr userDrawn="1"/>
          </p:nvSpPr>
          <p:spPr bwMode="auto">
            <a:xfrm>
              <a:off x="4157" y="1445"/>
              <a:ext cx="120" cy="482"/>
            </a:xfrm>
            <a:custGeom>
              <a:avLst/>
              <a:gdLst/>
              <a:ahLst/>
              <a:cxnLst>
                <a:cxn ang="0">
                  <a:pos x="62" y="0"/>
                </a:cxn>
                <a:cxn ang="0">
                  <a:pos x="120" y="0"/>
                </a:cxn>
                <a:cxn ang="0">
                  <a:pos x="119" y="2"/>
                </a:cxn>
                <a:cxn ang="0">
                  <a:pos x="117" y="4"/>
                </a:cxn>
                <a:cxn ang="0">
                  <a:pos x="114" y="11"/>
                </a:cxn>
                <a:cxn ang="0">
                  <a:pos x="110" y="18"/>
                </a:cxn>
                <a:cxn ang="0">
                  <a:pos x="106" y="29"/>
                </a:cxn>
                <a:cxn ang="0">
                  <a:pos x="100" y="41"/>
                </a:cxn>
                <a:cxn ang="0">
                  <a:pos x="94" y="54"/>
                </a:cxn>
                <a:cxn ang="0">
                  <a:pos x="89" y="68"/>
                </a:cxn>
                <a:cxn ang="0">
                  <a:pos x="82" y="84"/>
                </a:cxn>
                <a:cxn ang="0">
                  <a:pos x="71" y="118"/>
                </a:cxn>
                <a:cxn ang="0">
                  <a:pos x="62" y="156"/>
                </a:cxn>
                <a:cxn ang="0">
                  <a:pos x="59" y="175"/>
                </a:cxn>
                <a:cxn ang="0">
                  <a:pos x="56" y="194"/>
                </a:cxn>
                <a:cxn ang="0">
                  <a:pos x="55" y="213"/>
                </a:cxn>
                <a:cxn ang="0">
                  <a:pos x="113" y="213"/>
                </a:cxn>
                <a:cxn ang="0">
                  <a:pos x="113" y="263"/>
                </a:cxn>
                <a:cxn ang="0">
                  <a:pos x="55" y="263"/>
                </a:cxn>
                <a:cxn ang="0">
                  <a:pos x="55" y="482"/>
                </a:cxn>
                <a:cxn ang="0">
                  <a:pos x="0" y="482"/>
                </a:cxn>
                <a:cxn ang="0">
                  <a:pos x="0" y="241"/>
                </a:cxn>
                <a:cxn ang="0">
                  <a:pos x="1" y="215"/>
                </a:cxn>
                <a:cxn ang="0">
                  <a:pos x="4" y="188"/>
                </a:cxn>
                <a:cxn ang="0">
                  <a:pos x="8" y="159"/>
                </a:cxn>
                <a:cxn ang="0">
                  <a:pos x="15" y="129"/>
                </a:cxn>
                <a:cxn ang="0">
                  <a:pos x="23" y="98"/>
                </a:cxn>
                <a:cxn ang="0">
                  <a:pos x="34" y="66"/>
                </a:cxn>
                <a:cxn ang="0">
                  <a:pos x="46" y="34"/>
                </a:cxn>
                <a:cxn ang="0">
                  <a:pos x="62" y="0"/>
                </a:cxn>
              </a:cxnLst>
              <a:rect l="0" t="0" r="r" b="b"/>
              <a:pathLst>
                <a:path w="120" h="482">
                  <a:moveTo>
                    <a:pt x="62" y="0"/>
                  </a:moveTo>
                  <a:lnTo>
                    <a:pt x="120" y="0"/>
                  </a:lnTo>
                  <a:lnTo>
                    <a:pt x="119" y="2"/>
                  </a:lnTo>
                  <a:lnTo>
                    <a:pt x="117" y="4"/>
                  </a:lnTo>
                  <a:lnTo>
                    <a:pt x="114" y="11"/>
                  </a:lnTo>
                  <a:lnTo>
                    <a:pt x="110" y="18"/>
                  </a:lnTo>
                  <a:lnTo>
                    <a:pt x="106" y="29"/>
                  </a:lnTo>
                  <a:lnTo>
                    <a:pt x="100" y="41"/>
                  </a:lnTo>
                  <a:lnTo>
                    <a:pt x="94" y="54"/>
                  </a:lnTo>
                  <a:lnTo>
                    <a:pt x="89" y="68"/>
                  </a:lnTo>
                  <a:lnTo>
                    <a:pt x="82" y="84"/>
                  </a:lnTo>
                  <a:lnTo>
                    <a:pt x="71" y="118"/>
                  </a:lnTo>
                  <a:lnTo>
                    <a:pt x="62" y="156"/>
                  </a:lnTo>
                  <a:lnTo>
                    <a:pt x="59" y="175"/>
                  </a:lnTo>
                  <a:lnTo>
                    <a:pt x="56" y="194"/>
                  </a:lnTo>
                  <a:lnTo>
                    <a:pt x="55" y="213"/>
                  </a:lnTo>
                  <a:lnTo>
                    <a:pt x="113" y="213"/>
                  </a:lnTo>
                  <a:lnTo>
                    <a:pt x="113" y="263"/>
                  </a:lnTo>
                  <a:lnTo>
                    <a:pt x="55" y="263"/>
                  </a:lnTo>
                  <a:lnTo>
                    <a:pt x="55" y="482"/>
                  </a:lnTo>
                  <a:lnTo>
                    <a:pt x="0" y="482"/>
                  </a:lnTo>
                  <a:lnTo>
                    <a:pt x="0" y="241"/>
                  </a:lnTo>
                  <a:lnTo>
                    <a:pt x="1" y="215"/>
                  </a:lnTo>
                  <a:lnTo>
                    <a:pt x="4" y="188"/>
                  </a:lnTo>
                  <a:lnTo>
                    <a:pt x="8" y="159"/>
                  </a:lnTo>
                  <a:lnTo>
                    <a:pt x="15" y="129"/>
                  </a:lnTo>
                  <a:lnTo>
                    <a:pt x="23" y="98"/>
                  </a:lnTo>
                  <a:lnTo>
                    <a:pt x="34" y="66"/>
                  </a:lnTo>
                  <a:lnTo>
                    <a:pt x="46" y="34"/>
                  </a:lnTo>
                  <a:lnTo>
                    <a:pt x="62" y="0"/>
                  </a:lnTo>
                  <a:close/>
                </a:path>
              </a:pathLst>
            </a:custGeom>
            <a:solidFill>
              <a:srgbClr val="000000"/>
            </a:solidFill>
            <a:ln w="9525">
              <a:noFill/>
              <a:round/>
              <a:headEnd/>
              <a:tailEnd/>
            </a:ln>
          </p:spPr>
          <p:txBody>
            <a:bodyPr/>
            <a:lstStyle/>
            <a:p>
              <a:endParaRPr lang="en-US"/>
            </a:p>
          </p:txBody>
        </p:sp>
        <p:sp>
          <p:nvSpPr>
            <p:cNvPr id="13325" name="Freeform 13"/>
            <p:cNvSpPr>
              <a:spLocks noChangeAspect="1"/>
            </p:cNvSpPr>
            <p:nvPr userDrawn="1"/>
          </p:nvSpPr>
          <p:spPr bwMode="auto">
            <a:xfrm>
              <a:off x="4300" y="1445"/>
              <a:ext cx="121" cy="482"/>
            </a:xfrm>
            <a:custGeom>
              <a:avLst/>
              <a:gdLst/>
              <a:ahLst/>
              <a:cxnLst>
                <a:cxn ang="0">
                  <a:pos x="0" y="0"/>
                </a:cxn>
                <a:cxn ang="0">
                  <a:pos x="53" y="0"/>
                </a:cxn>
                <a:cxn ang="0">
                  <a:pos x="53" y="263"/>
                </a:cxn>
                <a:cxn ang="0">
                  <a:pos x="53" y="279"/>
                </a:cxn>
                <a:cxn ang="0">
                  <a:pos x="54" y="291"/>
                </a:cxn>
                <a:cxn ang="0">
                  <a:pos x="57" y="304"/>
                </a:cxn>
                <a:cxn ang="0">
                  <a:pos x="58" y="321"/>
                </a:cxn>
                <a:cxn ang="0">
                  <a:pos x="63" y="339"/>
                </a:cxn>
                <a:cxn ang="0">
                  <a:pos x="66" y="359"/>
                </a:cxn>
                <a:cxn ang="0">
                  <a:pos x="74" y="382"/>
                </a:cxn>
                <a:cxn ang="0">
                  <a:pos x="82" y="405"/>
                </a:cxn>
                <a:cxn ang="0">
                  <a:pos x="93" y="430"/>
                </a:cxn>
                <a:cxn ang="0">
                  <a:pos x="105" y="456"/>
                </a:cxn>
                <a:cxn ang="0">
                  <a:pos x="121" y="482"/>
                </a:cxn>
                <a:cxn ang="0">
                  <a:pos x="63" y="482"/>
                </a:cxn>
                <a:cxn ang="0">
                  <a:pos x="62" y="481"/>
                </a:cxn>
                <a:cxn ang="0">
                  <a:pos x="59" y="478"/>
                </a:cxn>
                <a:cxn ang="0">
                  <a:pos x="57" y="473"/>
                </a:cxn>
                <a:cxn ang="0">
                  <a:pos x="52" y="465"/>
                </a:cxn>
                <a:cxn ang="0">
                  <a:pos x="47" y="456"/>
                </a:cxn>
                <a:cxn ang="0">
                  <a:pos x="41" y="445"/>
                </a:cxn>
                <a:cxn ang="0">
                  <a:pos x="36" y="433"/>
                </a:cxn>
                <a:cxn ang="0">
                  <a:pos x="29" y="418"/>
                </a:cxn>
                <a:cxn ang="0">
                  <a:pos x="23" y="401"/>
                </a:cxn>
                <a:cxn ang="0">
                  <a:pos x="18" y="383"/>
                </a:cxn>
                <a:cxn ang="0">
                  <a:pos x="12" y="363"/>
                </a:cxn>
                <a:cxn ang="0">
                  <a:pos x="8" y="342"/>
                </a:cxn>
                <a:cxn ang="0">
                  <a:pos x="4" y="319"/>
                </a:cxn>
                <a:cxn ang="0">
                  <a:pos x="1" y="294"/>
                </a:cxn>
                <a:cxn ang="0">
                  <a:pos x="0" y="268"/>
                </a:cxn>
                <a:cxn ang="0">
                  <a:pos x="0" y="0"/>
                </a:cxn>
              </a:cxnLst>
              <a:rect l="0" t="0" r="r" b="b"/>
              <a:pathLst>
                <a:path w="121" h="482">
                  <a:moveTo>
                    <a:pt x="0" y="0"/>
                  </a:moveTo>
                  <a:lnTo>
                    <a:pt x="53" y="0"/>
                  </a:lnTo>
                  <a:lnTo>
                    <a:pt x="53" y="263"/>
                  </a:lnTo>
                  <a:lnTo>
                    <a:pt x="53" y="279"/>
                  </a:lnTo>
                  <a:lnTo>
                    <a:pt x="54" y="291"/>
                  </a:lnTo>
                  <a:lnTo>
                    <a:pt x="57" y="304"/>
                  </a:lnTo>
                  <a:lnTo>
                    <a:pt x="58" y="321"/>
                  </a:lnTo>
                  <a:lnTo>
                    <a:pt x="63" y="339"/>
                  </a:lnTo>
                  <a:lnTo>
                    <a:pt x="66" y="359"/>
                  </a:lnTo>
                  <a:lnTo>
                    <a:pt x="74" y="382"/>
                  </a:lnTo>
                  <a:lnTo>
                    <a:pt x="82" y="405"/>
                  </a:lnTo>
                  <a:lnTo>
                    <a:pt x="93" y="430"/>
                  </a:lnTo>
                  <a:lnTo>
                    <a:pt x="105" y="456"/>
                  </a:lnTo>
                  <a:lnTo>
                    <a:pt x="121" y="482"/>
                  </a:lnTo>
                  <a:lnTo>
                    <a:pt x="63" y="482"/>
                  </a:lnTo>
                  <a:lnTo>
                    <a:pt x="62" y="481"/>
                  </a:lnTo>
                  <a:lnTo>
                    <a:pt x="59" y="478"/>
                  </a:lnTo>
                  <a:lnTo>
                    <a:pt x="57" y="473"/>
                  </a:lnTo>
                  <a:lnTo>
                    <a:pt x="52" y="465"/>
                  </a:lnTo>
                  <a:lnTo>
                    <a:pt x="47" y="456"/>
                  </a:lnTo>
                  <a:lnTo>
                    <a:pt x="41" y="445"/>
                  </a:lnTo>
                  <a:lnTo>
                    <a:pt x="36" y="433"/>
                  </a:lnTo>
                  <a:lnTo>
                    <a:pt x="29" y="418"/>
                  </a:lnTo>
                  <a:lnTo>
                    <a:pt x="23" y="401"/>
                  </a:lnTo>
                  <a:lnTo>
                    <a:pt x="18" y="383"/>
                  </a:lnTo>
                  <a:lnTo>
                    <a:pt x="12" y="363"/>
                  </a:lnTo>
                  <a:lnTo>
                    <a:pt x="8" y="342"/>
                  </a:lnTo>
                  <a:lnTo>
                    <a:pt x="4" y="319"/>
                  </a:lnTo>
                  <a:lnTo>
                    <a:pt x="1" y="294"/>
                  </a:lnTo>
                  <a:lnTo>
                    <a:pt x="0" y="268"/>
                  </a:lnTo>
                  <a:lnTo>
                    <a:pt x="0" y="0"/>
                  </a:lnTo>
                  <a:close/>
                </a:path>
              </a:pathLst>
            </a:custGeom>
            <a:solidFill>
              <a:srgbClr val="000000"/>
            </a:solidFill>
            <a:ln w="9525">
              <a:noFill/>
              <a:round/>
              <a:headEnd/>
              <a:tailEnd/>
            </a:ln>
          </p:spPr>
          <p:txBody>
            <a:bodyPr/>
            <a:lstStyle/>
            <a:p>
              <a:endParaRPr lang="en-US"/>
            </a:p>
          </p:txBody>
        </p:sp>
        <p:sp>
          <p:nvSpPr>
            <p:cNvPr id="13326" name="Rectangle 14"/>
            <p:cNvSpPr>
              <a:spLocks noChangeAspect="1" noChangeArrowheads="1"/>
            </p:cNvSpPr>
            <p:nvPr userDrawn="1"/>
          </p:nvSpPr>
          <p:spPr bwMode="auto">
            <a:xfrm>
              <a:off x="3962" y="1445"/>
              <a:ext cx="56" cy="482"/>
            </a:xfrm>
            <a:prstGeom prst="rect">
              <a:avLst/>
            </a:prstGeom>
            <a:solidFill>
              <a:srgbClr val="000000"/>
            </a:solidFill>
            <a:ln w="9525">
              <a:noFill/>
              <a:miter lim="800000"/>
              <a:headEnd/>
              <a:tailEnd/>
            </a:ln>
          </p:spPr>
          <p:txBody>
            <a:bodyPr/>
            <a:lstStyle/>
            <a:p>
              <a:endParaRPr lang="en-US"/>
            </a:p>
          </p:txBody>
        </p:sp>
        <p:sp>
          <p:nvSpPr>
            <p:cNvPr id="13327" name="Freeform 15"/>
            <p:cNvSpPr>
              <a:spLocks noChangeAspect="1"/>
            </p:cNvSpPr>
            <p:nvPr userDrawn="1"/>
          </p:nvSpPr>
          <p:spPr bwMode="auto">
            <a:xfrm>
              <a:off x="4038" y="1445"/>
              <a:ext cx="95" cy="241"/>
            </a:xfrm>
            <a:custGeom>
              <a:avLst/>
              <a:gdLst/>
              <a:ahLst/>
              <a:cxnLst>
                <a:cxn ang="0">
                  <a:pos x="0" y="0"/>
                </a:cxn>
                <a:cxn ang="0">
                  <a:pos x="57" y="0"/>
                </a:cxn>
                <a:cxn ang="0">
                  <a:pos x="70" y="23"/>
                </a:cxn>
                <a:cxn ang="0">
                  <a:pos x="81" y="45"/>
                </a:cxn>
                <a:cxn ang="0">
                  <a:pos x="88" y="66"/>
                </a:cxn>
                <a:cxn ang="0">
                  <a:pos x="93" y="87"/>
                </a:cxn>
                <a:cxn ang="0">
                  <a:pos x="94" y="106"/>
                </a:cxn>
                <a:cxn ang="0">
                  <a:pos x="95" y="125"/>
                </a:cxn>
                <a:cxn ang="0">
                  <a:pos x="94" y="143"/>
                </a:cxn>
                <a:cxn ang="0">
                  <a:pos x="92" y="161"/>
                </a:cxn>
                <a:cxn ang="0">
                  <a:pos x="87" y="177"/>
                </a:cxn>
                <a:cxn ang="0">
                  <a:pos x="82" y="191"/>
                </a:cxn>
                <a:cxn ang="0">
                  <a:pos x="77" y="204"/>
                </a:cxn>
                <a:cxn ang="0">
                  <a:pos x="73" y="214"/>
                </a:cxn>
                <a:cxn ang="0">
                  <a:pos x="68" y="224"/>
                </a:cxn>
                <a:cxn ang="0">
                  <a:pos x="63" y="232"/>
                </a:cxn>
                <a:cxn ang="0">
                  <a:pos x="61" y="237"/>
                </a:cxn>
                <a:cxn ang="0">
                  <a:pos x="58" y="240"/>
                </a:cxn>
                <a:cxn ang="0">
                  <a:pos x="57" y="241"/>
                </a:cxn>
                <a:cxn ang="0">
                  <a:pos x="0" y="241"/>
                </a:cxn>
                <a:cxn ang="0">
                  <a:pos x="13" y="221"/>
                </a:cxn>
                <a:cxn ang="0">
                  <a:pos x="23" y="202"/>
                </a:cxn>
                <a:cxn ang="0">
                  <a:pos x="31" y="182"/>
                </a:cxn>
                <a:cxn ang="0">
                  <a:pos x="36" y="163"/>
                </a:cxn>
                <a:cxn ang="0">
                  <a:pos x="39" y="143"/>
                </a:cxn>
                <a:cxn ang="0">
                  <a:pos x="40" y="124"/>
                </a:cxn>
                <a:cxn ang="0">
                  <a:pos x="39" y="107"/>
                </a:cxn>
                <a:cxn ang="0">
                  <a:pos x="37" y="91"/>
                </a:cxn>
                <a:cxn ang="0">
                  <a:pos x="34" y="75"/>
                </a:cxn>
                <a:cxn ang="0">
                  <a:pos x="29" y="61"/>
                </a:cxn>
                <a:cxn ang="0">
                  <a:pos x="25" y="48"/>
                </a:cxn>
                <a:cxn ang="0">
                  <a:pos x="20" y="36"/>
                </a:cxn>
                <a:cxn ang="0">
                  <a:pos x="15" y="26"/>
                </a:cxn>
                <a:cxn ang="0">
                  <a:pos x="10" y="17"/>
                </a:cxn>
                <a:cxn ang="0">
                  <a:pos x="6" y="10"/>
                </a:cxn>
                <a:cxn ang="0">
                  <a:pos x="3" y="4"/>
                </a:cxn>
                <a:cxn ang="0">
                  <a:pos x="1" y="2"/>
                </a:cxn>
                <a:cxn ang="0">
                  <a:pos x="0" y="0"/>
                </a:cxn>
              </a:cxnLst>
              <a:rect l="0" t="0" r="r" b="b"/>
              <a:pathLst>
                <a:path w="95" h="241">
                  <a:moveTo>
                    <a:pt x="0" y="0"/>
                  </a:moveTo>
                  <a:lnTo>
                    <a:pt x="57" y="0"/>
                  </a:lnTo>
                  <a:lnTo>
                    <a:pt x="70" y="23"/>
                  </a:lnTo>
                  <a:lnTo>
                    <a:pt x="81" y="45"/>
                  </a:lnTo>
                  <a:lnTo>
                    <a:pt x="88" y="66"/>
                  </a:lnTo>
                  <a:lnTo>
                    <a:pt x="93" y="87"/>
                  </a:lnTo>
                  <a:lnTo>
                    <a:pt x="94" y="106"/>
                  </a:lnTo>
                  <a:lnTo>
                    <a:pt x="95" y="125"/>
                  </a:lnTo>
                  <a:lnTo>
                    <a:pt x="94" y="143"/>
                  </a:lnTo>
                  <a:lnTo>
                    <a:pt x="92" y="161"/>
                  </a:lnTo>
                  <a:lnTo>
                    <a:pt x="87" y="177"/>
                  </a:lnTo>
                  <a:lnTo>
                    <a:pt x="82" y="191"/>
                  </a:lnTo>
                  <a:lnTo>
                    <a:pt x="77" y="204"/>
                  </a:lnTo>
                  <a:lnTo>
                    <a:pt x="73" y="214"/>
                  </a:lnTo>
                  <a:lnTo>
                    <a:pt x="68" y="224"/>
                  </a:lnTo>
                  <a:lnTo>
                    <a:pt x="63" y="232"/>
                  </a:lnTo>
                  <a:lnTo>
                    <a:pt x="61" y="237"/>
                  </a:lnTo>
                  <a:lnTo>
                    <a:pt x="58" y="240"/>
                  </a:lnTo>
                  <a:lnTo>
                    <a:pt x="57" y="241"/>
                  </a:lnTo>
                  <a:lnTo>
                    <a:pt x="0" y="241"/>
                  </a:lnTo>
                  <a:lnTo>
                    <a:pt x="13" y="221"/>
                  </a:lnTo>
                  <a:lnTo>
                    <a:pt x="23" y="202"/>
                  </a:lnTo>
                  <a:lnTo>
                    <a:pt x="31" y="182"/>
                  </a:lnTo>
                  <a:lnTo>
                    <a:pt x="36" y="163"/>
                  </a:lnTo>
                  <a:lnTo>
                    <a:pt x="39" y="143"/>
                  </a:lnTo>
                  <a:lnTo>
                    <a:pt x="40" y="124"/>
                  </a:lnTo>
                  <a:lnTo>
                    <a:pt x="39" y="107"/>
                  </a:lnTo>
                  <a:lnTo>
                    <a:pt x="37" y="91"/>
                  </a:lnTo>
                  <a:lnTo>
                    <a:pt x="34" y="75"/>
                  </a:lnTo>
                  <a:lnTo>
                    <a:pt x="29" y="61"/>
                  </a:lnTo>
                  <a:lnTo>
                    <a:pt x="25" y="48"/>
                  </a:lnTo>
                  <a:lnTo>
                    <a:pt x="20" y="36"/>
                  </a:lnTo>
                  <a:lnTo>
                    <a:pt x="15" y="26"/>
                  </a:lnTo>
                  <a:lnTo>
                    <a:pt x="10" y="17"/>
                  </a:lnTo>
                  <a:lnTo>
                    <a:pt x="6" y="10"/>
                  </a:lnTo>
                  <a:lnTo>
                    <a:pt x="3" y="4"/>
                  </a:lnTo>
                  <a:lnTo>
                    <a:pt x="1" y="2"/>
                  </a:lnTo>
                  <a:lnTo>
                    <a:pt x="0" y="0"/>
                  </a:lnTo>
                  <a:close/>
                </a:path>
              </a:pathLst>
            </a:custGeom>
            <a:solidFill>
              <a:srgbClr val="000000"/>
            </a:solidFill>
            <a:ln w="9525">
              <a:noFill/>
              <a:round/>
              <a:headEnd/>
              <a:tailEnd/>
            </a:ln>
          </p:spPr>
          <p:txBody>
            <a:bodyPr/>
            <a:lstStyle/>
            <a:p>
              <a:endParaRPr lang="en-US"/>
            </a:p>
          </p:txBody>
        </p:sp>
      </p:grpSp>
      <p:pic>
        <p:nvPicPr>
          <p:cNvPr id="13" name="Picture 12" descr="dias_color_proposals_0142_3D_medium.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08104" y="6058082"/>
            <a:ext cx="1468760" cy="57113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A4B124F-D3AE-4AEB-B238-04968465F69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05E198-EA6C-4BFE-A482-9201B0249CD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a:t>Click to edit Master title style</a:t>
            </a:r>
          </a:p>
        </p:txBody>
      </p:sp>
      <p:sp>
        <p:nvSpPr>
          <p:cNvPr id="3" name="Chart Placeholder 2"/>
          <p:cNvSpPr>
            <a:spLocks noGrp="1"/>
          </p:cNvSpPr>
          <p:nvPr>
            <p:ph type="chart" sz="half" idx="1"/>
          </p:nvPr>
        </p:nvSpPr>
        <p:spPr>
          <a:xfrm>
            <a:off x="457200" y="1219200"/>
            <a:ext cx="4038600" cy="4906963"/>
          </a:xfrm>
        </p:spPr>
        <p:txBody>
          <a:bodyPr/>
          <a:lstStyle/>
          <a:p>
            <a:r>
              <a:rPr lang="en-US"/>
              <a:t>Click icon to add chart</a:t>
            </a:r>
          </a:p>
        </p:txBody>
      </p:sp>
      <p:sp>
        <p:nvSpPr>
          <p:cNvPr id="4" name="Text Placeholder 3"/>
          <p:cNvSpPr>
            <a:spLocks noGrp="1"/>
          </p:cNvSpPr>
          <p:nvPr>
            <p:ph type="body" sz="half" idx="2"/>
          </p:nvPr>
        </p:nvSpPr>
        <p:spPr>
          <a:xfrm>
            <a:off x="4648200" y="1219200"/>
            <a:ext cx="4038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438400" cy="476250"/>
          </a:xfrm>
        </p:spPr>
        <p:txBody>
          <a:bodyPr/>
          <a:lstStyle>
            <a:lvl1pPr>
              <a:defRPr/>
            </a:lvl1pPr>
          </a:lstStyle>
          <a:p>
            <a:fld id="{1C2F872F-421D-4B65-AAA3-129D049C92AB}"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a:t>Click to edit Master title style</a:t>
            </a:r>
          </a:p>
        </p:txBody>
      </p:sp>
      <p:sp>
        <p:nvSpPr>
          <p:cNvPr id="3" name="Text Placeholder 2"/>
          <p:cNvSpPr>
            <a:spLocks noGrp="1"/>
          </p:cNvSpPr>
          <p:nvPr>
            <p:ph type="body" sz="half" idx="1"/>
          </p:nvPr>
        </p:nvSpPr>
        <p:spPr>
          <a:xfrm>
            <a:off x="457200" y="1219200"/>
            <a:ext cx="4038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4038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438400" cy="476250"/>
          </a:xfrm>
        </p:spPr>
        <p:txBody>
          <a:bodyPr/>
          <a:lstStyle>
            <a:lvl1pPr>
              <a:defRPr/>
            </a:lvl1pPr>
          </a:lstStyle>
          <a:p>
            <a:fld id="{3B99274B-176E-435C-8857-84979719B9CE}"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a:t>Click to edit Master title style</a:t>
            </a:r>
          </a:p>
        </p:txBody>
      </p:sp>
      <p:sp>
        <p:nvSpPr>
          <p:cNvPr id="3" name="Chart Placeholder 2"/>
          <p:cNvSpPr>
            <a:spLocks noGrp="1"/>
          </p:cNvSpPr>
          <p:nvPr>
            <p:ph type="chart" idx="1"/>
          </p:nvPr>
        </p:nvSpPr>
        <p:spPr>
          <a:xfrm>
            <a:off x="457200" y="1219200"/>
            <a:ext cx="8229600" cy="4906963"/>
          </a:xfrm>
        </p:spPr>
        <p:txBody>
          <a:bodyPr/>
          <a:lstStyle/>
          <a:p>
            <a:r>
              <a:rPr lang="en-US"/>
              <a:t>Click icon to add chart</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438400" cy="476250"/>
          </a:xfrm>
        </p:spPr>
        <p:txBody>
          <a:bodyPr/>
          <a:lstStyle>
            <a:lvl1pPr>
              <a:defRPr/>
            </a:lvl1pPr>
          </a:lstStyle>
          <a:p>
            <a:fld id="{E783343F-3840-485D-A731-06527D2D3B63}" type="slidenum">
              <a:rPr lang="en-US"/>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a:t>Click to edit Master title style</a:t>
            </a:r>
          </a:p>
        </p:txBody>
      </p:sp>
      <p:sp>
        <p:nvSpPr>
          <p:cNvPr id="3" name="Text Placeholder 2"/>
          <p:cNvSpPr>
            <a:spLocks noGrp="1"/>
          </p:cNvSpPr>
          <p:nvPr>
            <p:ph type="body" sz="half" idx="1"/>
          </p:nvPr>
        </p:nvSpPr>
        <p:spPr>
          <a:xfrm>
            <a:off x="685800" y="1981200"/>
            <a:ext cx="38100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4648200" y="1981200"/>
            <a:ext cx="3810000" cy="4114800"/>
          </a:xfrm>
        </p:spPr>
        <p:txBody>
          <a:bodyPr/>
          <a:lstStyle/>
          <a:p>
            <a:pPr lvl="0"/>
            <a:r>
              <a:rPr lang="en-US" noProof="0"/>
              <a:t>Click icon to add clip art</a:t>
            </a:r>
          </a:p>
        </p:txBody>
      </p:sp>
      <p:sp>
        <p:nvSpPr>
          <p:cNvPr id="5" name="Footer Placeholder 4"/>
          <p:cNvSpPr>
            <a:spLocks noGrp="1"/>
          </p:cNvSpPr>
          <p:nvPr>
            <p:ph type="ftr" sz="quarter" idx="10"/>
          </p:nvPr>
        </p:nvSpPr>
        <p:spPr>
          <a:xfrm>
            <a:off x="633413" y="6453188"/>
            <a:ext cx="2895600" cy="403225"/>
          </a:xfrm>
          <a:prstGeom prst="rect">
            <a:avLst/>
          </a:prstGeom>
        </p:spPr>
        <p:txBody>
          <a:bodyPr/>
          <a:lstStyle>
            <a:lvl1pPr>
              <a:defRPr>
                <a:solidFill>
                  <a:schemeClr val="tx1"/>
                </a:solidFill>
                <a:latin typeface="Calibri" charset="0"/>
                <a:ea typeface="ＭＳ Ｐゴシック" charset="0"/>
              </a:defRPr>
            </a:lvl1pPr>
          </a:lstStyle>
          <a:p>
            <a:pPr>
              <a:defRPr/>
            </a:pPr>
            <a:endParaRPr lang="en-US"/>
          </a:p>
        </p:txBody>
      </p:sp>
      <p:sp>
        <p:nvSpPr>
          <p:cNvPr id="6" name="Slide Number Placeholder 5"/>
          <p:cNvSpPr>
            <a:spLocks noGrp="1"/>
          </p:cNvSpPr>
          <p:nvPr>
            <p:ph type="sldNum" sz="quarter" idx="11"/>
          </p:nvPr>
        </p:nvSpPr>
        <p:spPr/>
        <p:txBody>
          <a:bodyPr/>
          <a:lstStyle>
            <a:lvl1pPr>
              <a:defRPr smtClean="0"/>
            </a:lvl1pPr>
          </a:lstStyle>
          <a:p>
            <a:pPr>
              <a:defRPr/>
            </a:pPr>
            <a:fld id="{275CAF0A-1880-40A9-ACDE-9FB478DC88D5}" type="slidenum">
              <a:rPr lang="en-US" smtClean="0"/>
              <a:pPr>
                <a:defRPr/>
              </a:pPr>
              <a:t>‹#›</a:t>
            </a:fld>
            <a:endParaRPr lang="en-US"/>
          </a:p>
        </p:txBody>
      </p:sp>
    </p:spTree>
    <p:extLst>
      <p:ext uri="{BB962C8B-B14F-4D97-AF65-F5344CB8AC3E}">
        <p14:creationId xmlns:p14="http://schemas.microsoft.com/office/powerpoint/2010/main" val="1964298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5B54189-C436-47D0-AC37-8484B13A8E1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CF5F9E2-ACF0-4066-8FCC-6FF3D74F2099}"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1462274-4D91-4102-8B2B-567009310D1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78409BE-044C-40FD-B391-8DFF2F79F7C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3E970BD-9972-4D08-B83E-9264E792A2B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43FC239-7393-457C-9CC3-689C6419CA6F}"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C460BC-0006-4CBA-B4E4-B3FFD2C25ECC}"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F874E61-B26F-43A7-8A14-05F02F28A83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921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219200"/>
            <a:ext cx="8229600" cy="4906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6553200" y="6245225"/>
            <a:ext cx="24384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bg1">
                    <a:lumMod val="50000"/>
                  </a:schemeClr>
                </a:solidFill>
              </a:defRPr>
            </a:lvl1pPr>
          </a:lstStyle>
          <a:p>
            <a:fld id="{E150ECFD-5807-44D9-AF3B-3260B807F6AB}" type="slidenum">
              <a:rPr lang="en-US" smtClean="0"/>
              <a:pPr/>
              <a:t>‹#›</a:t>
            </a:fld>
            <a:endParaRPr lang="en-US" dirty="0"/>
          </a:p>
        </p:txBody>
      </p:sp>
      <p:grpSp>
        <p:nvGrpSpPr>
          <p:cNvPr id="1232" name="Group 208"/>
          <p:cNvGrpSpPr>
            <a:grpSpLocks noChangeAspect="1"/>
          </p:cNvGrpSpPr>
          <p:nvPr/>
        </p:nvGrpSpPr>
        <p:grpSpPr bwMode="auto">
          <a:xfrm>
            <a:off x="8093075" y="0"/>
            <a:ext cx="1050925" cy="301625"/>
            <a:chOff x="3269" y="1445"/>
            <a:chExt cx="1680" cy="482"/>
          </a:xfrm>
        </p:grpSpPr>
        <p:sp>
          <p:nvSpPr>
            <p:cNvPr id="1224" name="Rectangle 200"/>
            <p:cNvSpPr>
              <a:spLocks noChangeAspect="1" noChangeArrowheads="1"/>
            </p:cNvSpPr>
            <p:nvPr userDrawn="1"/>
          </p:nvSpPr>
          <p:spPr bwMode="auto">
            <a:xfrm>
              <a:off x="3269" y="1445"/>
              <a:ext cx="1680" cy="480"/>
            </a:xfrm>
            <a:prstGeom prst="rect">
              <a:avLst/>
            </a:prstGeom>
            <a:solidFill>
              <a:srgbClr val="FFFFFF"/>
            </a:solidFill>
            <a:ln w="9525">
              <a:noFill/>
              <a:miter lim="800000"/>
              <a:headEnd/>
              <a:tailEnd/>
            </a:ln>
          </p:spPr>
          <p:txBody>
            <a:bodyPr/>
            <a:lstStyle/>
            <a:p>
              <a:endParaRPr lang="en-US"/>
            </a:p>
          </p:txBody>
        </p:sp>
        <p:sp>
          <p:nvSpPr>
            <p:cNvPr id="1225" name="Freeform 201"/>
            <p:cNvSpPr>
              <a:spLocks noChangeAspect="1"/>
            </p:cNvSpPr>
            <p:nvPr userDrawn="1"/>
          </p:nvSpPr>
          <p:spPr bwMode="auto">
            <a:xfrm>
              <a:off x="3269" y="1445"/>
              <a:ext cx="545" cy="480"/>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a:p>
          </p:txBody>
        </p:sp>
        <p:sp>
          <p:nvSpPr>
            <p:cNvPr id="1226" name="Freeform 202"/>
            <p:cNvSpPr>
              <a:spLocks noChangeAspect="1"/>
            </p:cNvSpPr>
            <p:nvPr userDrawn="1"/>
          </p:nvSpPr>
          <p:spPr bwMode="auto">
            <a:xfrm>
              <a:off x="4397" y="1445"/>
              <a:ext cx="552" cy="480"/>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a:p>
          </p:txBody>
        </p:sp>
        <p:sp>
          <p:nvSpPr>
            <p:cNvPr id="1227" name="Freeform 203"/>
            <p:cNvSpPr>
              <a:spLocks noChangeAspect="1"/>
            </p:cNvSpPr>
            <p:nvPr userDrawn="1"/>
          </p:nvSpPr>
          <p:spPr bwMode="auto">
            <a:xfrm>
              <a:off x="3797" y="1445"/>
              <a:ext cx="121" cy="482"/>
            </a:xfrm>
            <a:custGeom>
              <a:avLst/>
              <a:gdLst/>
              <a:ahLst/>
              <a:cxnLst>
                <a:cxn ang="0">
                  <a:pos x="63" y="0"/>
                </a:cxn>
                <a:cxn ang="0">
                  <a:pos x="121" y="0"/>
                </a:cxn>
                <a:cxn ang="0">
                  <a:pos x="120" y="2"/>
                </a:cxn>
                <a:cxn ang="0">
                  <a:pos x="118" y="4"/>
                </a:cxn>
                <a:cxn ang="0">
                  <a:pos x="115" y="11"/>
                </a:cxn>
                <a:cxn ang="0">
                  <a:pos x="111" y="18"/>
                </a:cxn>
                <a:cxn ang="0">
                  <a:pos x="106" y="29"/>
                </a:cxn>
                <a:cxn ang="0">
                  <a:pos x="101" y="41"/>
                </a:cxn>
                <a:cxn ang="0">
                  <a:pos x="95" y="54"/>
                </a:cxn>
                <a:cxn ang="0">
                  <a:pos x="89" y="68"/>
                </a:cxn>
                <a:cxn ang="0">
                  <a:pos x="84" y="84"/>
                </a:cxn>
                <a:cxn ang="0">
                  <a:pos x="78" y="101"/>
                </a:cxn>
                <a:cxn ang="0">
                  <a:pos x="72" y="118"/>
                </a:cxn>
                <a:cxn ang="0">
                  <a:pos x="67" y="137"/>
                </a:cxn>
                <a:cxn ang="0">
                  <a:pos x="63" y="156"/>
                </a:cxn>
                <a:cxn ang="0">
                  <a:pos x="60" y="175"/>
                </a:cxn>
                <a:cxn ang="0">
                  <a:pos x="58" y="194"/>
                </a:cxn>
                <a:cxn ang="0">
                  <a:pos x="56" y="213"/>
                </a:cxn>
                <a:cxn ang="0">
                  <a:pos x="114" y="213"/>
                </a:cxn>
                <a:cxn ang="0">
                  <a:pos x="114" y="263"/>
                </a:cxn>
                <a:cxn ang="0">
                  <a:pos x="54" y="263"/>
                </a:cxn>
                <a:cxn ang="0">
                  <a:pos x="54" y="279"/>
                </a:cxn>
                <a:cxn ang="0">
                  <a:pos x="55" y="291"/>
                </a:cxn>
                <a:cxn ang="0">
                  <a:pos x="56" y="304"/>
                </a:cxn>
                <a:cxn ang="0">
                  <a:pos x="59" y="321"/>
                </a:cxn>
                <a:cxn ang="0">
                  <a:pos x="63" y="339"/>
                </a:cxn>
                <a:cxn ang="0">
                  <a:pos x="67" y="359"/>
                </a:cxn>
                <a:cxn ang="0">
                  <a:pos x="74" y="382"/>
                </a:cxn>
                <a:cxn ang="0">
                  <a:pos x="82" y="405"/>
                </a:cxn>
                <a:cxn ang="0">
                  <a:pos x="93" y="430"/>
                </a:cxn>
                <a:cxn ang="0">
                  <a:pos x="105" y="456"/>
                </a:cxn>
                <a:cxn ang="0">
                  <a:pos x="121" y="482"/>
                </a:cxn>
                <a:cxn ang="0">
                  <a:pos x="63" y="482"/>
                </a:cxn>
                <a:cxn ang="0">
                  <a:pos x="62" y="481"/>
                </a:cxn>
                <a:cxn ang="0">
                  <a:pos x="57" y="473"/>
                </a:cxn>
                <a:cxn ang="0">
                  <a:pos x="53" y="466"/>
                </a:cxn>
                <a:cxn ang="0">
                  <a:pos x="48" y="458"/>
                </a:cxn>
                <a:cxn ang="0">
                  <a:pos x="43" y="447"/>
                </a:cxn>
                <a:cxn ang="0">
                  <a:pos x="37" y="435"/>
                </a:cxn>
                <a:cxn ang="0">
                  <a:pos x="31" y="421"/>
                </a:cxn>
                <a:cxn ang="0">
                  <a:pos x="26" y="404"/>
                </a:cxn>
                <a:cxn ang="0">
                  <a:pos x="20" y="387"/>
                </a:cxn>
                <a:cxn ang="0">
                  <a:pos x="15" y="368"/>
                </a:cxn>
                <a:cxn ang="0">
                  <a:pos x="10" y="348"/>
                </a:cxn>
                <a:cxn ang="0">
                  <a:pos x="6" y="326"/>
                </a:cxn>
                <a:cxn ang="0">
                  <a:pos x="3" y="303"/>
                </a:cxn>
                <a:cxn ang="0">
                  <a:pos x="1" y="279"/>
                </a:cxn>
                <a:cxn ang="0">
                  <a:pos x="0" y="252"/>
                </a:cxn>
                <a:cxn ang="0">
                  <a:pos x="1" y="224"/>
                </a:cxn>
                <a:cxn ang="0">
                  <a:pos x="4" y="196"/>
                </a:cxn>
                <a:cxn ang="0">
                  <a:pos x="8" y="166"/>
                </a:cxn>
                <a:cxn ang="0">
                  <a:pos x="14" y="134"/>
                </a:cxn>
                <a:cxn ang="0">
                  <a:pos x="23" y="103"/>
                </a:cxn>
                <a:cxn ang="0">
                  <a:pos x="33" y="70"/>
                </a:cxn>
                <a:cxn ang="0">
                  <a:pos x="47" y="35"/>
                </a:cxn>
                <a:cxn ang="0">
                  <a:pos x="63" y="0"/>
                </a:cxn>
              </a:cxnLst>
              <a:rect l="0" t="0" r="r" b="b"/>
              <a:pathLst>
                <a:path w="121" h="482">
                  <a:moveTo>
                    <a:pt x="63" y="0"/>
                  </a:moveTo>
                  <a:lnTo>
                    <a:pt x="121" y="0"/>
                  </a:lnTo>
                  <a:lnTo>
                    <a:pt x="120" y="2"/>
                  </a:lnTo>
                  <a:lnTo>
                    <a:pt x="118" y="4"/>
                  </a:lnTo>
                  <a:lnTo>
                    <a:pt x="115" y="11"/>
                  </a:lnTo>
                  <a:lnTo>
                    <a:pt x="111" y="18"/>
                  </a:lnTo>
                  <a:lnTo>
                    <a:pt x="106" y="29"/>
                  </a:lnTo>
                  <a:lnTo>
                    <a:pt x="101" y="41"/>
                  </a:lnTo>
                  <a:lnTo>
                    <a:pt x="95" y="54"/>
                  </a:lnTo>
                  <a:lnTo>
                    <a:pt x="89" y="68"/>
                  </a:lnTo>
                  <a:lnTo>
                    <a:pt x="84" y="84"/>
                  </a:lnTo>
                  <a:lnTo>
                    <a:pt x="78" y="101"/>
                  </a:lnTo>
                  <a:lnTo>
                    <a:pt x="72" y="118"/>
                  </a:lnTo>
                  <a:lnTo>
                    <a:pt x="67" y="137"/>
                  </a:lnTo>
                  <a:lnTo>
                    <a:pt x="63" y="156"/>
                  </a:lnTo>
                  <a:lnTo>
                    <a:pt x="60" y="175"/>
                  </a:lnTo>
                  <a:lnTo>
                    <a:pt x="58" y="194"/>
                  </a:lnTo>
                  <a:lnTo>
                    <a:pt x="56" y="213"/>
                  </a:lnTo>
                  <a:lnTo>
                    <a:pt x="114" y="213"/>
                  </a:lnTo>
                  <a:lnTo>
                    <a:pt x="114" y="263"/>
                  </a:lnTo>
                  <a:lnTo>
                    <a:pt x="54" y="263"/>
                  </a:lnTo>
                  <a:lnTo>
                    <a:pt x="54" y="279"/>
                  </a:lnTo>
                  <a:lnTo>
                    <a:pt x="55" y="291"/>
                  </a:lnTo>
                  <a:lnTo>
                    <a:pt x="56" y="304"/>
                  </a:lnTo>
                  <a:lnTo>
                    <a:pt x="59" y="321"/>
                  </a:lnTo>
                  <a:lnTo>
                    <a:pt x="63" y="339"/>
                  </a:lnTo>
                  <a:lnTo>
                    <a:pt x="67" y="359"/>
                  </a:lnTo>
                  <a:lnTo>
                    <a:pt x="74" y="382"/>
                  </a:lnTo>
                  <a:lnTo>
                    <a:pt x="82" y="405"/>
                  </a:lnTo>
                  <a:lnTo>
                    <a:pt x="93" y="430"/>
                  </a:lnTo>
                  <a:lnTo>
                    <a:pt x="105" y="456"/>
                  </a:lnTo>
                  <a:lnTo>
                    <a:pt x="121" y="482"/>
                  </a:lnTo>
                  <a:lnTo>
                    <a:pt x="63" y="482"/>
                  </a:lnTo>
                  <a:lnTo>
                    <a:pt x="62" y="481"/>
                  </a:lnTo>
                  <a:lnTo>
                    <a:pt x="57" y="473"/>
                  </a:lnTo>
                  <a:lnTo>
                    <a:pt x="53" y="466"/>
                  </a:lnTo>
                  <a:lnTo>
                    <a:pt x="48" y="458"/>
                  </a:lnTo>
                  <a:lnTo>
                    <a:pt x="43" y="447"/>
                  </a:lnTo>
                  <a:lnTo>
                    <a:pt x="37" y="435"/>
                  </a:lnTo>
                  <a:lnTo>
                    <a:pt x="31" y="421"/>
                  </a:lnTo>
                  <a:lnTo>
                    <a:pt x="26" y="404"/>
                  </a:lnTo>
                  <a:lnTo>
                    <a:pt x="20" y="387"/>
                  </a:lnTo>
                  <a:lnTo>
                    <a:pt x="15" y="368"/>
                  </a:lnTo>
                  <a:lnTo>
                    <a:pt x="10" y="348"/>
                  </a:lnTo>
                  <a:lnTo>
                    <a:pt x="6" y="326"/>
                  </a:lnTo>
                  <a:lnTo>
                    <a:pt x="3" y="303"/>
                  </a:lnTo>
                  <a:lnTo>
                    <a:pt x="1" y="279"/>
                  </a:lnTo>
                  <a:lnTo>
                    <a:pt x="0" y="252"/>
                  </a:lnTo>
                  <a:lnTo>
                    <a:pt x="1" y="224"/>
                  </a:lnTo>
                  <a:lnTo>
                    <a:pt x="4" y="196"/>
                  </a:lnTo>
                  <a:lnTo>
                    <a:pt x="8" y="166"/>
                  </a:lnTo>
                  <a:lnTo>
                    <a:pt x="14" y="134"/>
                  </a:lnTo>
                  <a:lnTo>
                    <a:pt x="23" y="103"/>
                  </a:lnTo>
                  <a:lnTo>
                    <a:pt x="33" y="70"/>
                  </a:lnTo>
                  <a:lnTo>
                    <a:pt x="47" y="35"/>
                  </a:lnTo>
                  <a:lnTo>
                    <a:pt x="63" y="0"/>
                  </a:lnTo>
                  <a:close/>
                </a:path>
              </a:pathLst>
            </a:custGeom>
            <a:solidFill>
              <a:srgbClr val="000000"/>
            </a:solidFill>
            <a:ln w="9525">
              <a:noFill/>
              <a:round/>
              <a:headEnd/>
              <a:tailEnd/>
            </a:ln>
          </p:spPr>
          <p:txBody>
            <a:bodyPr/>
            <a:lstStyle/>
            <a:p>
              <a:endParaRPr lang="en-US"/>
            </a:p>
          </p:txBody>
        </p:sp>
        <p:sp>
          <p:nvSpPr>
            <p:cNvPr id="1228" name="Freeform 204"/>
            <p:cNvSpPr>
              <a:spLocks noChangeAspect="1"/>
            </p:cNvSpPr>
            <p:nvPr userDrawn="1"/>
          </p:nvSpPr>
          <p:spPr bwMode="auto">
            <a:xfrm>
              <a:off x="4157" y="1445"/>
              <a:ext cx="120" cy="482"/>
            </a:xfrm>
            <a:custGeom>
              <a:avLst/>
              <a:gdLst/>
              <a:ahLst/>
              <a:cxnLst>
                <a:cxn ang="0">
                  <a:pos x="62" y="0"/>
                </a:cxn>
                <a:cxn ang="0">
                  <a:pos x="120" y="0"/>
                </a:cxn>
                <a:cxn ang="0">
                  <a:pos x="119" y="2"/>
                </a:cxn>
                <a:cxn ang="0">
                  <a:pos x="117" y="4"/>
                </a:cxn>
                <a:cxn ang="0">
                  <a:pos x="114" y="11"/>
                </a:cxn>
                <a:cxn ang="0">
                  <a:pos x="110" y="18"/>
                </a:cxn>
                <a:cxn ang="0">
                  <a:pos x="106" y="29"/>
                </a:cxn>
                <a:cxn ang="0">
                  <a:pos x="100" y="41"/>
                </a:cxn>
                <a:cxn ang="0">
                  <a:pos x="94" y="54"/>
                </a:cxn>
                <a:cxn ang="0">
                  <a:pos x="89" y="68"/>
                </a:cxn>
                <a:cxn ang="0">
                  <a:pos x="82" y="84"/>
                </a:cxn>
                <a:cxn ang="0">
                  <a:pos x="71" y="118"/>
                </a:cxn>
                <a:cxn ang="0">
                  <a:pos x="62" y="156"/>
                </a:cxn>
                <a:cxn ang="0">
                  <a:pos x="59" y="175"/>
                </a:cxn>
                <a:cxn ang="0">
                  <a:pos x="56" y="194"/>
                </a:cxn>
                <a:cxn ang="0">
                  <a:pos x="55" y="213"/>
                </a:cxn>
                <a:cxn ang="0">
                  <a:pos x="113" y="213"/>
                </a:cxn>
                <a:cxn ang="0">
                  <a:pos x="113" y="263"/>
                </a:cxn>
                <a:cxn ang="0">
                  <a:pos x="55" y="263"/>
                </a:cxn>
                <a:cxn ang="0">
                  <a:pos x="55" y="482"/>
                </a:cxn>
                <a:cxn ang="0">
                  <a:pos x="0" y="482"/>
                </a:cxn>
                <a:cxn ang="0">
                  <a:pos x="0" y="241"/>
                </a:cxn>
                <a:cxn ang="0">
                  <a:pos x="1" y="215"/>
                </a:cxn>
                <a:cxn ang="0">
                  <a:pos x="4" y="188"/>
                </a:cxn>
                <a:cxn ang="0">
                  <a:pos x="8" y="159"/>
                </a:cxn>
                <a:cxn ang="0">
                  <a:pos x="15" y="129"/>
                </a:cxn>
                <a:cxn ang="0">
                  <a:pos x="23" y="98"/>
                </a:cxn>
                <a:cxn ang="0">
                  <a:pos x="34" y="66"/>
                </a:cxn>
                <a:cxn ang="0">
                  <a:pos x="46" y="34"/>
                </a:cxn>
                <a:cxn ang="0">
                  <a:pos x="62" y="0"/>
                </a:cxn>
              </a:cxnLst>
              <a:rect l="0" t="0" r="r" b="b"/>
              <a:pathLst>
                <a:path w="120" h="482">
                  <a:moveTo>
                    <a:pt x="62" y="0"/>
                  </a:moveTo>
                  <a:lnTo>
                    <a:pt x="120" y="0"/>
                  </a:lnTo>
                  <a:lnTo>
                    <a:pt x="119" y="2"/>
                  </a:lnTo>
                  <a:lnTo>
                    <a:pt x="117" y="4"/>
                  </a:lnTo>
                  <a:lnTo>
                    <a:pt x="114" y="11"/>
                  </a:lnTo>
                  <a:lnTo>
                    <a:pt x="110" y="18"/>
                  </a:lnTo>
                  <a:lnTo>
                    <a:pt x="106" y="29"/>
                  </a:lnTo>
                  <a:lnTo>
                    <a:pt x="100" y="41"/>
                  </a:lnTo>
                  <a:lnTo>
                    <a:pt x="94" y="54"/>
                  </a:lnTo>
                  <a:lnTo>
                    <a:pt x="89" y="68"/>
                  </a:lnTo>
                  <a:lnTo>
                    <a:pt x="82" y="84"/>
                  </a:lnTo>
                  <a:lnTo>
                    <a:pt x="71" y="118"/>
                  </a:lnTo>
                  <a:lnTo>
                    <a:pt x="62" y="156"/>
                  </a:lnTo>
                  <a:lnTo>
                    <a:pt x="59" y="175"/>
                  </a:lnTo>
                  <a:lnTo>
                    <a:pt x="56" y="194"/>
                  </a:lnTo>
                  <a:lnTo>
                    <a:pt x="55" y="213"/>
                  </a:lnTo>
                  <a:lnTo>
                    <a:pt x="113" y="213"/>
                  </a:lnTo>
                  <a:lnTo>
                    <a:pt x="113" y="263"/>
                  </a:lnTo>
                  <a:lnTo>
                    <a:pt x="55" y="263"/>
                  </a:lnTo>
                  <a:lnTo>
                    <a:pt x="55" y="482"/>
                  </a:lnTo>
                  <a:lnTo>
                    <a:pt x="0" y="482"/>
                  </a:lnTo>
                  <a:lnTo>
                    <a:pt x="0" y="241"/>
                  </a:lnTo>
                  <a:lnTo>
                    <a:pt x="1" y="215"/>
                  </a:lnTo>
                  <a:lnTo>
                    <a:pt x="4" y="188"/>
                  </a:lnTo>
                  <a:lnTo>
                    <a:pt x="8" y="159"/>
                  </a:lnTo>
                  <a:lnTo>
                    <a:pt x="15" y="129"/>
                  </a:lnTo>
                  <a:lnTo>
                    <a:pt x="23" y="98"/>
                  </a:lnTo>
                  <a:lnTo>
                    <a:pt x="34" y="66"/>
                  </a:lnTo>
                  <a:lnTo>
                    <a:pt x="46" y="34"/>
                  </a:lnTo>
                  <a:lnTo>
                    <a:pt x="62" y="0"/>
                  </a:lnTo>
                  <a:close/>
                </a:path>
              </a:pathLst>
            </a:custGeom>
            <a:solidFill>
              <a:srgbClr val="000000"/>
            </a:solidFill>
            <a:ln w="9525">
              <a:noFill/>
              <a:round/>
              <a:headEnd/>
              <a:tailEnd/>
            </a:ln>
          </p:spPr>
          <p:txBody>
            <a:bodyPr/>
            <a:lstStyle/>
            <a:p>
              <a:endParaRPr lang="en-US"/>
            </a:p>
          </p:txBody>
        </p:sp>
        <p:sp>
          <p:nvSpPr>
            <p:cNvPr id="1229" name="Freeform 205"/>
            <p:cNvSpPr>
              <a:spLocks noChangeAspect="1"/>
            </p:cNvSpPr>
            <p:nvPr userDrawn="1"/>
          </p:nvSpPr>
          <p:spPr bwMode="auto">
            <a:xfrm>
              <a:off x="4300" y="1445"/>
              <a:ext cx="121" cy="482"/>
            </a:xfrm>
            <a:custGeom>
              <a:avLst/>
              <a:gdLst/>
              <a:ahLst/>
              <a:cxnLst>
                <a:cxn ang="0">
                  <a:pos x="0" y="0"/>
                </a:cxn>
                <a:cxn ang="0">
                  <a:pos x="53" y="0"/>
                </a:cxn>
                <a:cxn ang="0">
                  <a:pos x="53" y="263"/>
                </a:cxn>
                <a:cxn ang="0">
                  <a:pos x="53" y="279"/>
                </a:cxn>
                <a:cxn ang="0">
                  <a:pos x="54" y="291"/>
                </a:cxn>
                <a:cxn ang="0">
                  <a:pos x="57" y="304"/>
                </a:cxn>
                <a:cxn ang="0">
                  <a:pos x="58" y="321"/>
                </a:cxn>
                <a:cxn ang="0">
                  <a:pos x="63" y="339"/>
                </a:cxn>
                <a:cxn ang="0">
                  <a:pos x="66" y="359"/>
                </a:cxn>
                <a:cxn ang="0">
                  <a:pos x="74" y="382"/>
                </a:cxn>
                <a:cxn ang="0">
                  <a:pos x="82" y="405"/>
                </a:cxn>
                <a:cxn ang="0">
                  <a:pos x="93" y="430"/>
                </a:cxn>
                <a:cxn ang="0">
                  <a:pos x="105" y="456"/>
                </a:cxn>
                <a:cxn ang="0">
                  <a:pos x="121" y="482"/>
                </a:cxn>
                <a:cxn ang="0">
                  <a:pos x="63" y="482"/>
                </a:cxn>
                <a:cxn ang="0">
                  <a:pos x="62" y="481"/>
                </a:cxn>
                <a:cxn ang="0">
                  <a:pos x="59" y="478"/>
                </a:cxn>
                <a:cxn ang="0">
                  <a:pos x="57" y="473"/>
                </a:cxn>
                <a:cxn ang="0">
                  <a:pos x="52" y="465"/>
                </a:cxn>
                <a:cxn ang="0">
                  <a:pos x="47" y="456"/>
                </a:cxn>
                <a:cxn ang="0">
                  <a:pos x="41" y="445"/>
                </a:cxn>
                <a:cxn ang="0">
                  <a:pos x="36" y="433"/>
                </a:cxn>
                <a:cxn ang="0">
                  <a:pos x="29" y="418"/>
                </a:cxn>
                <a:cxn ang="0">
                  <a:pos x="23" y="401"/>
                </a:cxn>
                <a:cxn ang="0">
                  <a:pos x="18" y="383"/>
                </a:cxn>
                <a:cxn ang="0">
                  <a:pos x="12" y="363"/>
                </a:cxn>
                <a:cxn ang="0">
                  <a:pos x="8" y="342"/>
                </a:cxn>
                <a:cxn ang="0">
                  <a:pos x="4" y="319"/>
                </a:cxn>
                <a:cxn ang="0">
                  <a:pos x="1" y="294"/>
                </a:cxn>
                <a:cxn ang="0">
                  <a:pos x="0" y="268"/>
                </a:cxn>
                <a:cxn ang="0">
                  <a:pos x="0" y="0"/>
                </a:cxn>
              </a:cxnLst>
              <a:rect l="0" t="0" r="r" b="b"/>
              <a:pathLst>
                <a:path w="121" h="482">
                  <a:moveTo>
                    <a:pt x="0" y="0"/>
                  </a:moveTo>
                  <a:lnTo>
                    <a:pt x="53" y="0"/>
                  </a:lnTo>
                  <a:lnTo>
                    <a:pt x="53" y="263"/>
                  </a:lnTo>
                  <a:lnTo>
                    <a:pt x="53" y="279"/>
                  </a:lnTo>
                  <a:lnTo>
                    <a:pt x="54" y="291"/>
                  </a:lnTo>
                  <a:lnTo>
                    <a:pt x="57" y="304"/>
                  </a:lnTo>
                  <a:lnTo>
                    <a:pt x="58" y="321"/>
                  </a:lnTo>
                  <a:lnTo>
                    <a:pt x="63" y="339"/>
                  </a:lnTo>
                  <a:lnTo>
                    <a:pt x="66" y="359"/>
                  </a:lnTo>
                  <a:lnTo>
                    <a:pt x="74" y="382"/>
                  </a:lnTo>
                  <a:lnTo>
                    <a:pt x="82" y="405"/>
                  </a:lnTo>
                  <a:lnTo>
                    <a:pt x="93" y="430"/>
                  </a:lnTo>
                  <a:lnTo>
                    <a:pt x="105" y="456"/>
                  </a:lnTo>
                  <a:lnTo>
                    <a:pt x="121" y="482"/>
                  </a:lnTo>
                  <a:lnTo>
                    <a:pt x="63" y="482"/>
                  </a:lnTo>
                  <a:lnTo>
                    <a:pt x="62" y="481"/>
                  </a:lnTo>
                  <a:lnTo>
                    <a:pt x="59" y="478"/>
                  </a:lnTo>
                  <a:lnTo>
                    <a:pt x="57" y="473"/>
                  </a:lnTo>
                  <a:lnTo>
                    <a:pt x="52" y="465"/>
                  </a:lnTo>
                  <a:lnTo>
                    <a:pt x="47" y="456"/>
                  </a:lnTo>
                  <a:lnTo>
                    <a:pt x="41" y="445"/>
                  </a:lnTo>
                  <a:lnTo>
                    <a:pt x="36" y="433"/>
                  </a:lnTo>
                  <a:lnTo>
                    <a:pt x="29" y="418"/>
                  </a:lnTo>
                  <a:lnTo>
                    <a:pt x="23" y="401"/>
                  </a:lnTo>
                  <a:lnTo>
                    <a:pt x="18" y="383"/>
                  </a:lnTo>
                  <a:lnTo>
                    <a:pt x="12" y="363"/>
                  </a:lnTo>
                  <a:lnTo>
                    <a:pt x="8" y="342"/>
                  </a:lnTo>
                  <a:lnTo>
                    <a:pt x="4" y="319"/>
                  </a:lnTo>
                  <a:lnTo>
                    <a:pt x="1" y="294"/>
                  </a:lnTo>
                  <a:lnTo>
                    <a:pt x="0" y="268"/>
                  </a:lnTo>
                  <a:lnTo>
                    <a:pt x="0" y="0"/>
                  </a:lnTo>
                  <a:close/>
                </a:path>
              </a:pathLst>
            </a:custGeom>
            <a:solidFill>
              <a:srgbClr val="000000"/>
            </a:solidFill>
            <a:ln w="9525">
              <a:noFill/>
              <a:round/>
              <a:headEnd/>
              <a:tailEnd/>
            </a:ln>
          </p:spPr>
          <p:txBody>
            <a:bodyPr/>
            <a:lstStyle/>
            <a:p>
              <a:endParaRPr lang="en-US"/>
            </a:p>
          </p:txBody>
        </p:sp>
        <p:sp>
          <p:nvSpPr>
            <p:cNvPr id="1230" name="Rectangle 206"/>
            <p:cNvSpPr>
              <a:spLocks noChangeAspect="1" noChangeArrowheads="1"/>
            </p:cNvSpPr>
            <p:nvPr userDrawn="1"/>
          </p:nvSpPr>
          <p:spPr bwMode="auto">
            <a:xfrm>
              <a:off x="3962" y="1445"/>
              <a:ext cx="56" cy="482"/>
            </a:xfrm>
            <a:prstGeom prst="rect">
              <a:avLst/>
            </a:prstGeom>
            <a:solidFill>
              <a:srgbClr val="000000"/>
            </a:solidFill>
            <a:ln w="9525">
              <a:noFill/>
              <a:miter lim="800000"/>
              <a:headEnd/>
              <a:tailEnd/>
            </a:ln>
          </p:spPr>
          <p:txBody>
            <a:bodyPr/>
            <a:lstStyle/>
            <a:p>
              <a:endParaRPr lang="en-US"/>
            </a:p>
          </p:txBody>
        </p:sp>
        <p:sp>
          <p:nvSpPr>
            <p:cNvPr id="1231" name="Freeform 207"/>
            <p:cNvSpPr>
              <a:spLocks noChangeAspect="1"/>
            </p:cNvSpPr>
            <p:nvPr userDrawn="1"/>
          </p:nvSpPr>
          <p:spPr bwMode="auto">
            <a:xfrm>
              <a:off x="4038" y="1445"/>
              <a:ext cx="95" cy="241"/>
            </a:xfrm>
            <a:custGeom>
              <a:avLst/>
              <a:gdLst/>
              <a:ahLst/>
              <a:cxnLst>
                <a:cxn ang="0">
                  <a:pos x="0" y="0"/>
                </a:cxn>
                <a:cxn ang="0">
                  <a:pos x="57" y="0"/>
                </a:cxn>
                <a:cxn ang="0">
                  <a:pos x="70" y="23"/>
                </a:cxn>
                <a:cxn ang="0">
                  <a:pos x="81" y="45"/>
                </a:cxn>
                <a:cxn ang="0">
                  <a:pos x="88" y="66"/>
                </a:cxn>
                <a:cxn ang="0">
                  <a:pos x="93" y="87"/>
                </a:cxn>
                <a:cxn ang="0">
                  <a:pos x="94" y="106"/>
                </a:cxn>
                <a:cxn ang="0">
                  <a:pos x="95" y="125"/>
                </a:cxn>
                <a:cxn ang="0">
                  <a:pos x="94" y="143"/>
                </a:cxn>
                <a:cxn ang="0">
                  <a:pos x="92" y="161"/>
                </a:cxn>
                <a:cxn ang="0">
                  <a:pos x="87" y="177"/>
                </a:cxn>
                <a:cxn ang="0">
                  <a:pos x="82" y="191"/>
                </a:cxn>
                <a:cxn ang="0">
                  <a:pos x="77" y="204"/>
                </a:cxn>
                <a:cxn ang="0">
                  <a:pos x="73" y="214"/>
                </a:cxn>
                <a:cxn ang="0">
                  <a:pos x="68" y="224"/>
                </a:cxn>
                <a:cxn ang="0">
                  <a:pos x="63" y="232"/>
                </a:cxn>
                <a:cxn ang="0">
                  <a:pos x="61" y="237"/>
                </a:cxn>
                <a:cxn ang="0">
                  <a:pos x="58" y="240"/>
                </a:cxn>
                <a:cxn ang="0">
                  <a:pos x="57" y="241"/>
                </a:cxn>
                <a:cxn ang="0">
                  <a:pos x="0" y="241"/>
                </a:cxn>
                <a:cxn ang="0">
                  <a:pos x="13" y="221"/>
                </a:cxn>
                <a:cxn ang="0">
                  <a:pos x="23" y="202"/>
                </a:cxn>
                <a:cxn ang="0">
                  <a:pos x="31" y="182"/>
                </a:cxn>
                <a:cxn ang="0">
                  <a:pos x="36" y="163"/>
                </a:cxn>
                <a:cxn ang="0">
                  <a:pos x="39" y="143"/>
                </a:cxn>
                <a:cxn ang="0">
                  <a:pos x="40" y="124"/>
                </a:cxn>
                <a:cxn ang="0">
                  <a:pos x="39" y="107"/>
                </a:cxn>
                <a:cxn ang="0">
                  <a:pos x="37" y="91"/>
                </a:cxn>
                <a:cxn ang="0">
                  <a:pos x="34" y="75"/>
                </a:cxn>
                <a:cxn ang="0">
                  <a:pos x="29" y="61"/>
                </a:cxn>
                <a:cxn ang="0">
                  <a:pos x="25" y="48"/>
                </a:cxn>
                <a:cxn ang="0">
                  <a:pos x="20" y="36"/>
                </a:cxn>
                <a:cxn ang="0">
                  <a:pos x="15" y="26"/>
                </a:cxn>
                <a:cxn ang="0">
                  <a:pos x="10" y="17"/>
                </a:cxn>
                <a:cxn ang="0">
                  <a:pos x="6" y="10"/>
                </a:cxn>
                <a:cxn ang="0">
                  <a:pos x="3" y="4"/>
                </a:cxn>
                <a:cxn ang="0">
                  <a:pos x="1" y="2"/>
                </a:cxn>
                <a:cxn ang="0">
                  <a:pos x="0" y="0"/>
                </a:cxn>
              </a:cxnLst>
              <a:rect l="0" t="0" r="r" b="b"/>
              <a:pathLst>
                <a:path w="95" h="241">
                  <a:moveTo>
                    <a:pt x="0" y="0"/>
                  </a:moveTo>
                  <a:lnTo>
                    <a:pt x="57" y="0"/>
                  </a:lnTo>
                  <a:lnTo>
                    <a:pt x="70" y="23"/>
                  </a:lnTo>
                  <a:lnTo>
                    <a:pt x="81" y="45"/>
                  </a:lnTo>
                  <a:lnTo>
                    <a:pt x="88" y="66"/>
                  </a:lnTo>
                  <a:lnTo>
                    <a:pt x="93" y="87"/>
                  </a:lnTo>
                  <a:lnTo>
                    <a:pt x="94" y="106"/>
                  </a:lnTo>
                  <a:lnTo>
                    <a:pt x="95" y="125"/>
                  </a:lnTo>
                  <a:lnTo>
                    <a:pt x="94" y="143"/>
                  </a:lnTo>
                  <a:lnTo>
                    <a:pt x="92" y="161"/>
                  </a:lnTo>
                  <a:lnTo>
                    <a:pt x="87" y="177"/>
                  </a:lnTo>
                  <a:lnTo>
                    <a:pt x="82" y="191"/>
                  </a:lnTo>
                  <a:lnTo>
                    <a:pt x="77" y="204"/>
                  </a:lnTo>
                  <a:lnTo>
                    <a:pt x="73" y="214"/>
                  </a:lnTo>
                  <a:lnTo>
                    <a:pt x="68" y="224"/>
                  </a:lnTo>
                  <a:lnTo>
                    <a:pt x="63" y="232"/>
                  </a:lnTo>
                  <a:lnTo>
                    <a:pt x="61" y="237"/>
                  </a:lnTo>
                  <a:lnTo>
                    <a:pt x="58" y="240"/>
                  </a:lnTo>
                  <a:lnTo>
                    <a:pt x="57" y="241"/>
                  </a:lnTo>
                  <a:lnTo>
                    <a:pt x="0" y="241"/>
                  </a:lnTo>
                  <a:lnTo>
                    <a:pt x="13" y="221"/>
                  </a:lnTo>
                  <a:lnTo>
                    <a:pt x="23" y="202"/>
                  </a:lnTo>
                  <a:lnTo>
                    <a:pt x="31" y="182"/>
                  </a:lnTo>
                  <a:lnTo>
                    <a:pt x="36" y="163"/>
                  </a:lnTo>
                  <a:lnTo>
                    <a:pt x="39" y="143"/>
                  </a:lnTo>
                  <a:lnTo>
                    <a:pt x="40" y="124"/>
                  </a:lnTo>
                  <a:lnTo>
                    <a:pt x="39" y="107"/>
                  </a:lnTo>
                  <a:lnTo>
                    <a:pt x="37" y="91"/>
                  </a:lnTo>
                  <a:lnTo>
                    <a:pt x="34" y="75"/>
                  </a:lnTo>
                  <a:lnTo>
                    <a:pt x="29" y="61"/>
                  </a:lnTo>
                  <a:lnTo>
                    <a:pt x="25" y="48"/>
                  </a:lnTo>
                  <a:lnTo>
                    <a:pt x="20" y="36"/>
                  </a:lnTo>
                  <a:lnTo>
                    <a:pt x="15" y="26"/>
                  </a:lnTo>
                  <a:lnTo>
                    <a:pt x="10" y="17"/>
                  </a:lnTo>
                  <a:lnTo>
                    <a:pt x="6" y="10"/>
                  </a:lnTo>
                  <a:lnTo>
                    <a:pt x="3" y="4"/>
                  </a:lnTo>
                  <a:lnTo>
                    <a:pt x="1" y="2"/>
                  </a:lnTo>
                  <a:lnTo>
                    <a:pt x="0" y="0"/>
                  </a:lnTo>
                  <a:close/>
                </a:path>
              </a:pathLst>
            </a:custGeom>
            <a:solidFill>
              <a:srgbClr val="000000"/>
            </a:solidFill>
            <a:ln w="9525">
              <a:noFill/>
              <a:round/>
              <a:headEnd/>
              <a:tailEnd/>
            </a:ln>
          </p:spPr>
          <p:txBody>
            <a:bodyPr/>
            <a:lstStyle/>
            <a:p>
              <a:endParaRPr lang="en-US"/>
            </a:p>
          </p:txBody>
        </p:sp>
      </p:grpSp>
      <p:grpSp>
        <p:nvGrpSpPr>
          <p:cNvPr id="1242" name="Group 218"/>
          <p:cNvGrpSpPr>
            <a:grpSpLocks/>
          </p:cNvGrpSpPr>
          <p:nvPr/>
        </p:nvGrpSpPr>
        <p:grpSpPr bwMode="auto">
          <a:xfrm>
            <a:off x="0" y="0"/>
            <a:ext cx="8270875" cy="300038"/>
            <a:chOff x="4608" y="240"/>
            <a:chExt cx="362" cy="189"/>
          </a:xfrm>
        </p:grpSpPr>
        <p:sp>
          <p:nvSpPr>
            <p:cNvPr id="1235" name="Freeform 211"/>
            <p:cNvSpPr>
              <a:spLocks noChangeAspect="1"/>
            </p:cNvSpPr>
            <p:nvPr userDrawn="1"/>
          </p:nvSpPr>
          <p:spPr bwMode="auto">
            <a:xfrm>
              <a:off x="4608" y="240"/>
              <a:ext cx="215" cy="189"/>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a:p>
          </p:txBody>
        </p:sp>
        <p:sp>
          <p:nvSpPr>
            <p:cNvPr id="1236" name="Freeform 212"/>
            <p:cNvSpPr>
              <a:spLocks noChangeAspect="1"/>
            </p:cNvSpPr>
            <p:nvPr userDrawn="1"/>
          </p:nvSpPr>
          <p:spPr bwMode="auto">
            <a:xfrm>
              <a:off x="4752" y="240"/>
              <a:ext cx="218" cy="189"/>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a:p>
          </p:txBody>
        </p:sp>
      </p:grpSp>
      <p:pic>
        <p:nvPicPr>
          <p:cNvPr id="17" name="Picture 4" descr="C:\Users\kingherc\Desktop\svn\2013-damon-scheduler\technohour\tmp\Untitled-4.png"/>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7524328" y="19890"/>
            <a:ext cx="745594" cy="289906"/>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Calibri" pitchFamily="34" charset="0"/>
          <a:cs typeface="Arial" charset="0"/>
        </a:defRPr>
      </a:lvl2pPr>
      <a:lvl3pPr algn="l" rtl="0" eaLnBrk="1" fontAlgn="base" hangingPunct="1">
        <a:spcBef>
          <a:spcPct val="0"/>
        </a:spcBef>
        <a:spcAft>
          <a:spcPct val="0"/>
        </a:spcAft>
        <a:defRPr sz="4400">
          <a:solidFill>
            <a:schemeClr val="tx2"/>
          </a:solidFill>
          <a:latin typeface="Calibri" pitchFamily="34" charset="0"/>
          <a:cs typeface="Arial" charset="0"/>
        </a:defRPr>
      </a:lvl3pPr>
      <a:lvl4pPr algn="l" rtl="0" eaLnBrk="1" fontAlgn="base" hangingPunct="1">
        <a:spcBef>
          <a:spcPct val="0"/>
        </a:spcBef>
        <a:spcAft>
          <a:spcPct val="0"/>
        </a:spcAft>
        <a:defRPr sz="4400">
          <a:solidFill>
            <a:schemeClr val="tx2"/>
          </a:solidFill>
          <a:latin typeface="Calibri" pitchFamily="34" charset="0"/>
          <a:cs typeface="Arial" charset="0"/>
        </a:defRPr>
      </a:lvl4pPr>
      <a:lvl5pPr algn="l" rtl="0" eaLnBrk="1" fontAlgn="base" hangingPunct="1">
        <a:spcBef>
          <a:spcPct val="0"/>
        </a:spcBef>
        <a:spcAft>
          <a:spcPct val="0"/>
        </a:spcAft>
        <a:defRPr sz="4400">
          <a:solidFill>
            <a:schemeClr val="tx2"/>
          </a:solidFill>
          <a:latin typeface="Calibri" pitchFamily="34" charset="0"/>
          <a:cs typeface="Arial" charset="0"/>
        </a:defRPr>
      </a:lvl5pPr>
      <a:lvl6pPr marL="457200" algn="l" rtl="0" eaLnBrk="1" fontAlgn="base" hangingPunct="1">
        <a:spcBef>
          <a:spcPct val="0"/>
        </a:spcBef>
        <a:spcAft>
          <a:spcPct val="0"/>
        </a:spcAft>
        <a:defRPr sz="4400">
          <a:solidFill>
            <a:schemeClr val="tx2"/>
          </a:solidFill>
          <a:latin typeface="Calibri" pitchFamily="34" charset="0"/>
          <a:cs typeface="Arial" charset="0"/>
        </a:defRPr>
      </a:lvl6pPr>
      <a:lvl7pPr marL="914400" algn="l" rtl="0" eaLnBrk="1" fontAlgn="base" hangingPunct="1">
        <a:spcBef>
          <a:spcPct val="0"/>
        </a:spcBef>
        <a:spcAft>
          <a:spcPct val="0"/>
        </a:spcAft>
        <a:defRPr sz="4400">
          <a:solidFill>
            <a:schemeClr val="tx2"/>
          </a:solidFill>
          <a:latin typeface="Calibri" pitchFamily="34" charset="0"/>
          <a:cs typeface="Arial" charset="0"/>
        </a:defRPr>
      </a:lvl7pPr>
      <a:lvl8pPr marL="1371600" algn="l" rtl="0" eaLnBrk="1" fontAlgn="base" hangingPunct="1">
        <a:spcBef>
          <a:spcPct val="0"/>
        </a:spcBef>
        <a:spcAft>
          <a:spcPct val="0"/>
        </a:spcAft>
        <a:defRPr sz="4400">
          <a:solidFill>
            <a:schemeClr val="tx2"/>
          </a:solidFill>
          <a:latin typeface="Calibri" pitchFamily="34" charset="0"/>
          <a:cs typeface="Arial" charset="0"/>
        </a:defRPr>
      </a:lvl8pPr>
      <a:lvl9pPr marL="1828800" algn="l" rtl="0" eaLnBrk="1" fontAlgn="base" hangingPunct="1">
        <a:spcBef>
          <a:spcPct val="0"/>
        </a:spcBef>
        <a:spcAft>
          <a:spcPct val="0"/>
        </a:spcAft>
        <a:defRPr sz="4400">
          <a:solidFill>
            <a:schemeClr val="tx2"/>
          </a:solidFill>
          <a:latin typeface="Calibri" pitchFamily="34"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tiff"/><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310.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510.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120.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1340768"/>
            <a:ext cx="7772400" cy="1470025"/>
          </a:xfrm>
        </p:spPr>
        <p:txBody>
          <a:bodyPr/>
          <a:lstStyle/>
          <a:p>
            <a:r>
              <a:rPr lang="en-US" dirty="0"/>
              <a:t>CS422</a:t>
            </a:r>
            <a:br>
              <a:rPr lang="en-US" dirty="0"/>
            </a:br>
            <a:r>
              <a:rPr lang="en-US" dirty="0"/>
              <a:t>Database systems</a:t>
            </a:r>
          </a:p>
        </p:txBody>
      </p:sp>
      <p:sp>
        <p:nvSpPr>
          <p:cNvPr id="6" name="Subtitle 5"/>
          <p:cNvSpPr>
            <a:spLocks noGrp="1"/>
          </p:cNvSpPr>
          <p:nvPr>
            <p:ph type="subTitle" idx="1"/>
          </p:nvPr>
        </p:nvSpPr>
        <p:spPr>
          <a:xfrm>
            <a:off x="685800" y="3356992"/>
            <a:ext cx="7772400" cy="1296144"/>
          </a:xfrm>
        </p:spPr>
        <p:txBody>
          <a:bodyPr anchor="b" anchorCtr="0"/>
          <a:lstStyle/>
          <a:p>
            <a:pPr algn="ctr"/>
            <a:r>
              <a:rPr lang="en-US" sz="2400" b="1" dirty="0"/>
              <a:t>Introduction</a:t>
            </a:r>
          </a:p>
          <a:p>
            <a:pPr algn="ctr"/>
            <a:r>
              <a:rPr lang="en-US" sz="2400" dirty="0"/>
              <a:t>Data-Intensive Applications and Systems (DIAS) Laboratory</a:t>
            </a:r>
            <a:br>
              <a:rPr lang="en-US" sz="2400" dirty="0"/>
            </a:br>
            <a:r>
              <a:rPr lang="fr-FR" sz="2400" dirty="0"/>
              <a:t>École Polytechnique Fédérale de Lausanne</a:t>
            </a:r>
            <a:endParaRPr lang="el-GR" sz="2400" dirty="0"/>
          </a:p>
        </p:txBody>
      </p:sp>
      <p:sp>
        <p:nvSpPr>
          <p:cNvPr id="7" name="Subtitle 5"/>
          <p:cNvSpPr txBox="1">
            <a:spLocks/>
          </p:cNvSpPr>
          <p:nvPr/>
        </p:nvSpPr>
        <p:spPr bwMode="auto">
          <a:xfrm>
            <a:off x="0" y="5387975"/>
            <a:ext cx="5173960" cy="14700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Tx/>
              <a:buNone/>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a:lstStyle>
          <a:p>
            <a:r>
              <a:rPr lang="en-US" sz="2400" kern="0" dirty="0"/>
              <a:t>Some slides adapted from: </a:t>
            </a:r>
          </a:p>
          <a:p>
            <a:pPr marL="342900" indent="-342900">
              <a:buFont typeface="Arial" charset="0"/>
              <a:buChar char="•"/>
            </a:pPr>
            <a:r>
              <a:rPr lang="en-US" sz="2400" kern="0" dirty="0"/>
              <a:t>Andy </a:t>
            </a:r>
            <a:r>
              <a:rPr lang="en-US" sz="2400" kern="0" dirty="0" err="1"/>
              <a:t>Pavlo</a:t>
            </a:r>
            <a:endParaRPr lang="en-US" sz="2400" kern="0" dirty="0"/>
          </a:p>
          <a:p>
            <a:pPr marL="342900" indent="-342900">
              <a:buFont typeface="Arial" charset="0"/>
              <a:buChar char="•"/>
            </a:pPr>
            <a:r>
              <a:rPr lang="en-US" sz="2400" kern="0" dirty="0"/>
              <a:t>CS-322</a:t>
            </a:r>
          </a:p>
        </p:txBody>
      </p:sp>
      <p:sp>
        <p:nvSpPr>
          <p:cNvPr id="2" name="Rectangle 1"/>
          <p:cNvSpPr/>
          <p:nvPr/>
        </p:nvSpPr>
        <p:spPr>
          <a:xfrm>
            <a:off x="4367783" y="4869160"/>
            <a:ext cx="4768934" cy="830997"/>
          </a:xfrm>
          <a:prstGeom prst="rect">
            <a:avLst/>
          </a:prstGeom>
        </p:spPr>
        <p:txBody>
          <a:bodyPr wrap="none">
            <a:spAutoFit/>
          </a:bodyPr>
          <a:lstStyle/>
          <a:p>
            <a:r>
              <a:rPr lang="en-US" i="1" dirty="0"/>
              <a:t>“The world is one big data problem” </a:t>
            </a:r>
            <a:br>
              <a:rPr lang="en-US" i="1" dirty="0"/>
            </a:br>
            <a:r>
              <a:rPr lang="en-US" i="1" dirty="0"/>
              <a:t>– Andrew McAfee</a:t>
            </a:r>
          </a:p>
        </p:txBody>
      </p:sp>
    </p:spTree>
    <p:extLst>
      <p:ext uri="{BB962C8B-B14F-4D97-AF65-F5344CB8AC3E}">
        <p14:creationId xmlns:p14="http://schemas.microsoft.com/office/powerpoint/2010/main" val="150357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a:t>
            </a:r>
          </a:p>
        </p:txBody>
      </p:sp>
      <p:sp>
        <p:nvSpPr>
          <p:cNvPr id="3" name="Content Placeholder 2"/>
          <p:cNvSpPr>
            <a:spLocks noGrp="1"/>
          </p:cNvSpPr>
          <p:nvPr>
            <p:ph idx="1"/>
          </p:nvPr>
        </p:nvSpPr>
        <p:spPr>
          <a:xfrm>
            <a:off x="152400" y="1219200"/>
            <a:ext cx="8839200" cy="5502275"/>
          </a:xfrm>
        </p:spPr>
        <p:txBody>
          <a:bodyPr/>
          <a:lstStyle/>
          <a:p>
            <a:pPr marL="0" indent="0">
              <a:buNone/>
            </a:pPr>
            <a:r>
              <a:rPr lang="en-US" dirty="0">
                <a:solidFill>
                  <a:schemeClr val="accent1"/>
                </a:solidFill>
              </a:rPr>
              <a:t>Wednesdays, 13:15, @ SG0213 </a:t>
            </a:r>
            <a:r>
              <a:rPr lang="en-US" sz="2400" b="1" dirty="0">
                <a:solidFill>
                  <a:srgbClr val="FF0000"/>
                </a:solidFill>
              </a:rPr>
              <a:t>(only when announced)</a:t>
            </a:r>
            <a:endParaRPr lang="en-US" b="1" dirty="0">
              <a:solidFill>
                <a:srgbClr val="FF0000"/>
              </a:solidFill>
            </a:endParaRPr>
          </a:p>
          <a:p>
            <a:pPr marL="0" indent="0">
              <a:buNone/>
            </a:pPr>
            <a:r>
              <a:rPr lang="en-US" dirty="0">
                <a:solidFill>
                  <a:schemeClr val="accent1"/>
                </a:solidFill>
              </a:rPr>
              <a:t>Thursday, 10:15, @BC01 </a:t>
            </a:r>
            <a:r>
              <a:rPr lang="en-US" sz="2400" b="1" dirty="0">
                <a:solidFill>
                  <a:srgbClr val="FF0000"/>
                </a:solidFill>
              </a:rPr>
              <a:t>(always)</a:t>
            </a:r>
            <a:endParaRPr lang="en-US" b="1" dirty="0">
              <a:solidFill>
                <a:srgbClr val="FF0000"/>
              </a:solidFill>
            </a:endParaRPr>
          </a:p>
          <a:p>
            <a:r>
              <a:rPr lang="en-US" dirty="0"/>
              <a:t>Matt </a:t>
            </a:r>
            <a:r>
              <a:rPr lang="en-US" dirty="0" err="1"/>
              <a:t>Olma</a:t>
            </a:r>
            <a:endParaRPr lang="en-US" dirty="0"/>
          </a:p>
          <a:p>
            <a:r>
              <a:rPr lang="en-US" dirty="0"/>
              <a:t>Stella </a:t>
            </a:r>
            <a:r>
              <a:rPr lang="en-US" dirty="0" err="1"/>
              <a:t>Giannakopoulou</a:t>
            </a:r>
            <a:endParaRPr lang="en-US" dirty="0"/>
          </a:p>
          <a:p>
            <a:r>
              <a:rPr lang="en-US" dirty="0" err="1"/>
              <a:t>Periklis</a:t>
            </a:r>
            <a:r>
              <a:rPr lang="en-US" dirty="0"/>
              <a:t> </a:t>
            </a:r>
            <a:r>
              <a:rPr lang="en-US" dirty="0" err="1"/>
              <a:t>Chrysogelos</a:t>
            </a:r>
            <a:endParaRPr lang="en-US" dirty="0"/>
          </a:p>
          <a:p>
            <a:r>
              <a:rPr lang="en-US" dirty="0" err="1"/>
              <a:t>Panos</a:t>
            </a:r>
            <a:r>
              <a:rPr lang="en-US" dirty="0"/>
              <a:t> </a:t>
            </a:r>
            <a:r>
              <a:rPr lang="en-US" dirty="0" err="1"/>
              <a:t>Sioulas</a:t>
            </a:r>
            <a:endParaRPr lang="en-US" dirty="0"/>
          </a:p>
          <a:p>
            <a:pPr marL="0" indent="0">
              <a:buNone/>
              <a:defRPr/>
            </a:pPr>
            <a:r>
              <a:rPr lang="en-US" dirty="0"/>
              <a:t>Exercise sessions</a:t>
            </a:r>
          </a:p>
          <a:p>
            <a:pPr>
              <a:defRPr/>
            </a:pPr>
            <a:r>
              <a:rPr lang="en-US" dirty="0"/>
              <a:t>Further discussion</a:t>
            </a:r>
          </a:p>
          <a:p>
            <a:pPr>
              <a:defRPr/>
            </a:pPr>
            <a:r>
              <a:rPr lang="en-US" dirty="0"/>
              <a:t>Answering questions</a:t>
            </a:r>
          </a:p>
          <a:p>
            <a:pPr marL="0" indent="0">
              <a:buNone/>
              <a:defRPr/>
            </a:pP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10</a:t>
            </a:fld>
            <a:endParaRPr lang="en-US"/>
          </a:p>
        </p:txBody>
      </p:sp>
      <p:pic>
        <p:nvPicPr>
          <p:cNvPr id="5" name="Picture 4"/>
          <p:cNvPicPr>
            <a:picLocks noChangeAspect="1"/>
          </p:cNvPicPr>
          <p:nvPr/>
        </p:nvPicPr>
        <p:blipFill rotWithShape="1">
          <a:blip r:embed="rId2"/>
          <a:srcRect l="18500" t="32150"/>
          <a:stretch/>
        </p:blipFill>
        <p:spPr>
          <a:xfrm>
            <a:off x="5067622" y="2735376"/>
            <a:ext cx="1277888" cy="1595795"/>
          </a:xfrm>
          <a:prstGeom prst="rect">
            <a:avLst/>
          </a:prstGeom>
        </p:spPr>
      </p:pic>
      <p:pic>
        <p:nvPicPr>
          <p:cNvPr id="6" name="Picture 5"/>
          <p:cNvPicPr>
            <a:picLocks noChangeAspect="1"/>
          </p:cNvPicPr>
          <p:nvPr/>
        </p:nvPicPr>
        <p:blipFill>
          <a:blip r:embed="rId3"/>
          <a:stretch>
            <a:fillRect/>
          </a:stretch>
        </p:blipFill>
        <p:spPr>
          <a:xfrm>
            <a:off x="6783982" y="2636582"/>
            <a:ext cx="1224136" cy="1629596"/>
          </a:xfrm>
          <a:prstGeom prst="rect">
            <a:avLst/>
          </a:prstGeom>
        </p:spPr>
      </p:pic>
      <p:pic>
        <p:nvPicPr>
          <p:cNvPr id="10" name="Picture 9">
            <a:extLst>
              <a:ext uri="{FF2B5EF4-FFF2-40B4-BE49-F238E27FC236}">
                <a16:creationId xmlns:a16="http://schemas.microsoft.com/office/drawing/2014/main" id="{D9BEBC3F-2D3C-424C-9073-82D56C52E8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9735" y="4713525"/>
            <a:ext cx="1377255" cy="1595795"/>
          </a:xfrm>
          <a:prstGeom prst="rect">
            <a:avLst/>
          </a:prstGeom>
        </p:spPr>
      </p:pic>
      <p:pic>
        <p:nvPicPr>
          <p:cNvPr id="12" name="Picture 11">
            <a:extLst>
              <a:ext uri="{FF2B5EF4-FFF2-40B4-BE49-F238E27FC236}">
                <a16:creationId xmlns:a16="http://schemas.microsoft.com/office/drawing/2014/main" id="{2F2968F5-E4D8-4651-B15A-98F22E48A95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81290" y="4540721"/>
            <a:ext cx="1102690" cy="1749096"/>
          </a:xfrm>
          <a:prstGeom prst="rect">
            <a:avLst/>
          </a:prstGeom>
        </p:spPr>
      </p:pic>
    </p:spTree>
    <p:extLst>
      <p:ext uri="{BB962C8B-B14F-4D97-AF65-F5344CB8AC3E}">
        <p14:creationId xmlns:p14="http://schemas.microsoft.com/office/powerpoint/2010/main" val="3594067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DATABASE</a:t>
            </a:r>
          </a:p>
        </p:txBody>
      </p:sp>
      <p:sp>
        <p:nvSpPr>
          <p:cNvPr id="3" name="Content Placeholder 2"/>
          <p:cNvSpPr>
            <a:spLocks noGrp="1"/>
          </p:cNvSpPr>
          <p:nvPr>
            <p:ph idx="1"/>
          </p:nvPr>
        </p:nvSpPr>
        <p:spPr/>
        <p:txBody>
          <a:bodyPr/>
          <a:lstStyle/>
          <a:p>
            <a:pPr marL="0" indent="0" algn="ctr">
              <a:buNone/>
            </a:pPr>
            <a:endParaRPr lang="en-US" dirty="0"/>
          </a:p>
          <a:p>
            <a:pPr marL="0" indent="0" algn="ctr">
              <a:buNone/>
            </a:pPr>
            <a:r>
              <a:rPr lang="en-US" dirty="0"/>
              <a:t>An organized collection of inter-related data that models some aspect of the real world.</a:t>
            </a:r>
          </a:p>
          <a:p>
            <a:pPr marL="0" indent="0" algn="ctr">
              <a:buNone/>
            </a:pPr>
            <a:endParaRPr lang="en-US" dirty="0"/>
          </a:p>
          <a:p>
            <a:pPr marL="0" indent="0" algn="ctr">
              <a:buNone/>
            </a:pPr>
            <a:r>
              <a:rPr lang="en-US" dirty="0"/>
              <a:t>Databases are the core component </a:t>
            </a:r>
            <a:br>
              <a:rPr lang="en-US" dirty="0"/>
            </a:br>
            <a:r>
              <a:rPr lang="en-US" dirty="0"/>
              <a:t>of most computer applications.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11</a:t>
            </a:fld>
            <a:endParaRPr lang="en-US"/>
          </a:p>
        </p:txBody>
      </p:sp>
    </p:spTree>
    <p:extLst>
      <p:ext uri="{BB962C8B-B14F-4D97-AF65-F5344CB8AC3E}">
        <p14:creationId xmlns:p14="http://schemas.microsoft.com/office/powerpoint/2010/main" val="820729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DATABASE EXAMPLE</a:t>
            </a:r>
          </a:p>
        </p:txBody>
      </p:sp>
      <p:sp>
        <p:nvSpPr>
          <p:cNvPr id="3" name="Content Placeholder 2"/>
          <p:cNvSpPr>
            <a:spLocks noGrp="1"/>
          </p:cNvSpPr>
          <p:nvPr>
            <p:ph idx="1"/>
          </p:nvPr>
        </p:nvSpPr>
        <p:spPr>
          <a:xfrm>
            <a:off x="179512" y="1219200"/>
            <a:ext cx="8812088" cy="4906963"/>
          </a:xfrm>
        </p:spPr>
        <p:txBody>
          <a:bodyPr/>
          <a:lstStyle/>
          <a:p>
            <a:pPr marL="0" indent="0" algn="ctr">
              <a:buNone/>
            </a:pPr>
            <a:r>
              <a:rPr lang="en-US" dirty="0"/>
              <a:t>Create a database that models a digital music store</a:t>
            </a:r>
          </a:p>
          <a:p>
            <a:pPr marL="0" indent="0" algn="ctr">
              <a:buNone/>
            </a:pPr>
            <a:endParaRPr lang="en-US" dirty="0"/>
          </a:p>
          <a:p>
            <a:pPr marL="0" indent="0">
              <a:buNone/>
            </a:pPr>
            <a:r>
              <a:rPr lang="en-US" dirty="0"/>
              <a:t>Things to store:</a:t>
            </a:r>
          </a:p>
          <a:p>
            <a:r>
              <a:rPr lang="en-US" dirty="0"/>
              <a:t>Information about </a:t>
            </a:r>
            <a:r>
              <a:rPr lang="en-US" b="1" dirty="0"/>
              <a:t>Artists</a:t>
            </a:r>
          </a:p>
          <a:p>
            <a:r>
              <a:rPr lang="en-US" dirty="0"/>
              <a:t>What </a:t>
            </a:r>
            <a:r>
              <a:rPr lang="en-US" b="1" dirty="0"/>
              <a:t>Albums</a:t>
            </a:r>
            <a:r>
              <a:rPr lang="en-US" dirty="0"/>
              <a:t> those </a:t>
            </a:r>
            <a:r>
              <a:rPr lang="en-US" b="1" dirty="0"/>
              <a:t>Artists</a:t>
            </a:r>
            <a:r>
              <a:rPr lang="en-US" dirty="0"/>
              <a:t> released</a:t>
            </a:r>
          </a:p>
          <a:p>
            <a:r>
              <a:rPr lang="en-US" dirty="0"/>
              <a:t>The </a:t>
            </a:r>
            <a:r>
              <a:rPr lang="en-US" b="1" dirty="0"/>
              <a:t>Tracks</a:t>
            </a:r>
            <a:r>
              <a:rPr lang="en-US" dirty="0"/>
              <a:t> on those </a:t>
            </a:r>
            <a:r>
              <a:rPr lang="en-US" b="1" dirty="0"/>
              <a:t>Albums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12</a:t>
            </a:fld>
            <a:endParaRPr lang="en-US"/>
          </a:p>
        </p:txBody>
      </p:sp>
    </p:spTree>
    <p:extLst>
      <p:ext uri="{BB962C8B-B14F-4D97-AF65-F5344CB8AC3E}">
        <p14:creationId xmlns:p14="http://schemas.microsoft.com/office/powerpoint/2010/main" val="5033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p:cNvSpPr/>
          <p:nvPr/>
        </p:nvSpPr>
        <p:spPr>
          <a:xfrm>
            <a:off x="0" y="6288585"/>
            <a:ext cx="9144000" cy="569415"/>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solidFill>
                  <a:schemeClr val="tx1"/>
                </a:solidFill>
              </a:rPr>
              <a:t>Describe data via objects and their relationships</a:t>
            </a:r>
          </a:p>
        </p:txBody>
      </p:sp>
      <p:sp>
        <p:nvSpPr>
          <p:cNvPr id="2" name="Title 1"/>
          <p:cNvSpPr>
            <a:spLocks noGrp="1"/>
          </p:cNvSpPr>
          <p:nvPr>
            <p:ph type="title"/>
          </p:nvPr>
        </p:nvSpPr>
        <p:spPr/>
        <p:txBody>
          <a:bodyPr/>
          <a:lstStyle/>
          <a:p>
            <a:r>
              <a:rPr lang="en-US" b="1" dirty="0"/>
              <a:t>Entity-relationship diagram</a:t>
            </a:r>
          </a:p>
        </p:txBody>
      </p:sp>
      <p:sp>
        <p:nvSpPr>
          <p:cNvPr id="3" name="Content Placeholder 2"/>
          <p:cNvSpPr>
            <a:spLocks noGrp="1"/>
          </p:cNvSpPr>
          <p:nvPr>
            <p:ph idx="1"/>
          </p:nvPr>
        </p:nvSpPr>
        <p:spPr/>
        <p:txBody>
          <a:bodyPr/>
          <a:lstStyle/>
          <a:p>
            <a:pPr marL="0" indent="0">
              <a:buNone/>
            </a:pPr>
            <a:r>
              <a:rPr lang="en-US" dirty="0"/>
              <a:t>Artists have </a:t>
            </a:r>
          </a:p>
          <a:p>
            <a:pPr lvl="1">
              <a:buFont typeface="Arial" panose="020B0604020202020204" pitchFamily="34" charset="0"/>
              <a:buChar char="•"/>
            </a:pPr>
            <a:r>
              <a:rPr lang="en-US" dirty="0"/>
              <a:t>name </a:t>
            </a:r>
          </a:p>
          <a:p>
            <a:pPr lvl="1">
              <a:buFont typeface="Arial" panose="020B0604020202020204" pitchFamily="34" charset="0"/>
              <a:buChar char="•"/>
            </a:pPr>
            <a:r>
              <a:rPr lang="en-US" dirty="0"/>
              <a:t>country of origin</a:t>
            </a:r>
          </a:p>
          <a:p>
            <a:pPr marL="0" indent="0">
              <a:buNone/>
            </a:pPr>
            <a:r>
              <a:rPr lang="en-US" dirty="0"/>
              <a:t>Albums have </a:t>
            </a:r>
          </a:p>
          <a:p>
            <a:pPr lvl="1">
              <a:buFont typeface="Arial" panose="020B0604020202020204" pitchFamily="34" charset="0"/>
              <a:buChar char="•"/>
            </a:pPr>
            <a:r>
              <a:rPr lang="en-US" dirty="0"/>
              <a:t>name</a:t>
            </a:r>
          </a:p>
          <a:p>
            <a:pPr lvl="1">
              <a:buFont typeface="Arial" panose="020B0604020202020204" pitchFamily="34" charset="0"/>
              <a:buChar char="•"/>
            </a:pPr>
            <a:r>
              <a:rPr lang="en-US" dirty="0"/>
              <a:t>release year</a:t>
            </a:r>
          </a:p>
          <a:p>
            <a:pPr marL="0" indent="0">
              <a:buNone/>
            </a:pPr>
            <a:r>
              <a:rPr lang="en-US" dirty="0"/>
              <a:t>Tracks have </a:t>
            </a:r>
          </a:p>
          <a:p>
            <a:pPr lvl="1">
              <a:buFont typeface="Arial" panose="020B0604020202020204" pitchFamily="34" charset="0"/>
              <a:buChar char="•"/>
            </a:pPr>
            <a:r>
              <a:rPr lang="en-US" dirty="0"/>
              <a:t>name</a:t>
            </a:r>
          </a:p>
          <a:p>
            <a:pPr lvl="1">
              <a:buFont typeface="Arial" panose="020B0604020202020204" pitchFamily="34" charset="0"/>
              <a:buChar char="•"/>
            </a:pPr>
            <a:r>
              <a:rPr lang="en-US" dirty="0"/>
              <a:t>number</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13</a:t>
            </a:fld>
            <a:endParaRPr lang="en-US"/>
          </a:p>
        </p:txBody>
      </p:sp>
      <p:sp>
        <p:nvSpPr>
          <p:cNvPr id="5" name="Rectangle 4"/>
          <p:cNvSpPr/>
          <p:nvPr/>
        </p:nvSpPr>
        <p:spPr>
          <a:xfrm>
            <a:off x="6460424" y="1628800"/>
            <a:ext cx="129614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Artist</a:t>
            </a:r>
          </a:p>
        </p:txBody>
      </p:sp>
      <p:sp>
        <p:nvSpPr>
          <p:cNvPr id="6" name="Rectangle 5"/>
          <p:cNvSpPr/>
          <p:nvPr/>
        </p:nvSpPr>
        <p:spPr>
          <a:xfrm>
            <a:off x="6460232" y="3356992"/>
            <a:ext cx="129614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Album</a:t>
            </a:r>
          </a:p>
        </p:txBody>
      </p:sp>
      <p:sp>
        <p:nvSpPr>
          <p:cNvPr id="7" name="Rectangle 6"/>
          <p:cNvSpPr/>
          <p:nvPr/>
        </p:nvSpPr>
        <p:spPr>
          <a:xfrm>
            <a:off x="6460232" y="5085184"/>
            <a:ext cx="1296144"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Track</a:t>
            </a:r>
          </a:p>
        </p:txBody>
      </p:sp>
      <p:sp>
        <p:nvSpPr>
          <p:cNvPr id="9" name="Flowchart: Decision 8"/>
          <p:cNvSpPr/>
          <p:nvPr/>
        </p:nvSpPr>
        <p:spPr>
          <a:xfrm>
            <a:off x="6624668" y="2388211"/>
            <a:ext cx="967271" cy="648072"/>
          </a:xfrm>
          <a:prstGeom prst="flowChartDecisio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has</a:t>
            </a:r>
          </a:p>
        </p:txBody>
      </p:sp>
      <p:sp>
        <p:nvSpPr>
          <p:cNvPr id="10" name="Flowchart: Decision 9"/>
          <p:cNvSpPr/>
          <p:nvPr/>
        </p:nvSpPr>
        <p:spPr>
          <a:xfrm>
            <a:off x="6624667" y="4092259"/>
            <a:ext cx="967271" cy="648072"/>
          </a:xfrm>
          <a:prstGeom prst="flowChartDecision">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has</a:t>
            </a:r>
          </a:p>
        </p:txBody>
      </p:sp>
      <p:cxnSp>
        <p:nvCxnSpPr>
          <p:cNvPr id="12" name="Straight Connector 11"/>
          <p:cNvCxnSpPr>
            <a:stCxn id="9" idx="0"/>
            <a:endCxn id="5" idx="2"/>
          </p:cNvCxnSpPr>
          <p:nvPr/>
        </p:nvCxnSpPr>
        <p:spPr>
          <a:xfrm flipV="1">
            <a:off x="7108304" y="2132856"/>
            <a:ext cx="192" cy="255355"/>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2"/>
            <a:endCxn id="6" idx="0"/>
          </p:cNvCxnSpPr>
          <p:nvPr/>
        </p:nvCxnSpPr>
        <p:spPr>
          <a:xfrm>
            <a:off x="7108304" y="3036283"/>
            <a:ext cx="0" cy="320709"/>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2"/>
            <a:endCxn id="10" idx="0"/>
          </p:cNvCxnSpPr>
          <p:nvPr/>
        </p:nvCxnSpPr>
        <p:spPr>
          <a:xfrm flipH="1">
            <a:off x="7108303" y="3861048"/>
            <a:ext cx="1" cy="231211"/>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0" idx="2"/>
            <a:endCxn id="7" idx="0"/>
          </p:cNvCxnSpPr>
          <p:nvPr/>
        </p:nvCxnSpPr>
        <p:spPr>
          <a:xfrm>
            <a:off x="7108303" y="4740331"/>
            <a:ext cx="1" cy="344853"/>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868144" y="5901003"/>
            <a:ext cx="93610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name</a:t>
            </a:r>
          </a:p>
        </p:txBody>
      </p:sp>
      <p:sp>
        <p:nvSpPr>
          <p:cNvPr id="20" name="Oval 19"/>
          <p:cNvSpPr/>
          <p:nvPr/>
        </p:nvSpPr>
        <p:spPr>
          <a:xfrm>
            <a:off x="5292080" y="2998552"/>
            <a:ext cx="93610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name</a:t>
            </a:r>
          </a:p>
        </p:txBody>
      </p:sp>
      <p:sp>
        <p:nvSpPr>
          <p:cNvPr id="24" name="Oval 23"/>
          <p:cNvSpPr/>
          <p:nvPr/>
        </p:nvSpPr>
        <p:spPr>
          <a:xfrm>
            <a:off x="7308304" y="5901003"/>
            <a:ext cx="1212540"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number</a:t>
            </a:r>
          </a:p>
        </p:txBody>
      </p:sp>
      <p:cxnSp>
        <p:nvCxnSpPr>
          <p:cNvPr id="25" name="Straight Connector 24"/>
          <p:cNvCxnSpPr>
            <a:stCxn id="5" idx="0"/>
            <a:endCxn id="23" idx="4"/>
          </p:cNvCxnSpPr>
          <p:nvPr/>
        </p:nvCxnSpPr>
        <p:spPr>
          <a:xfrm flipV="1">
            <a:off x="7108496" y="1475160"/>
            <a:ext cx="879258" cy="15364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5" idx="0"/>
            <a:endCxn id="21" idx="4"/>
          </p:cNvCxnSpPr>
          <p:nvPr/>
        </p:nvCxnSpPr>
        <p:spPr>
          <a:xfrm flipH="1" flipV="1">
            <a:off x="6367456" y="1487984"/>
            <a:ext cx="741040" cy="140816"/>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5899404" y="1199952"/>
            <a:ext cx="93610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name</a:t>
            </a:r>
          </a:p>
        </p:txBody>
      </p:sp>
      <p:sp>
        <p:nvSpPr>
          <p:cNvPr id="23" name="Oval 22"/>
          <p:cNvSpPr/>
          <p:nvPr/>
        </p:nvSpPr>
        <p:spPr>
          <a:xfrm>
            <a:off x="7381484" y="1187128"/>
            <a:ext cx="1212540"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country</a:t>
            </a:r>
          </a:p>
        </p:txBody>
      </p:sp>
      <p:cxnSp>
        <p:nvCxnSpPr>
          <p:cNvPr id="31" name="Straight Connector 30"/>
          <p:cNvCxnSpPr>
            <a:stCxn id="19" idx="0"/>
            <a:endCxn id="7" idx="2"/>
          </p:cNvCxnSpPr>
          <p:nvPr/>
        </p:nvCxnSpPr>
        <p:spPr>
          <a:xfrm flipV="1">
            <a:off x="6336196" y="5589240"/>
            <a:ext cx="772108" cy="311763"/>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4" idx="0"/>
            <a:endCxn id="7" idx="2"/>
          </p:cNvCxnSpPr>
          <p:nvPr/>
        </p:nvCxnSpPr>
        <p:spPr>
          <a:xfrm flipH="1" flipV="1">
            <a:off x="7108304" y="5589240"/>
            <a:ext cx="806270" cy="311763"/>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6" idx="1"/>
            <a:endCxn id="20" idx="4"/>
          </p:cNvCxnSpPr>
          <p:nvPr/>
        </p:nvCxnSpPr>
        <p:spPr>
          <a:xfrm flipH="1" flipV="1">
            <a:off x="5760132" y="3286584"/>
            <a:ext cx="700100" cy="322436"/>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5298686" y="3804227"/>
            <a:ext cx="936104"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year</a:t>
            </a:r>
          </a:p>
        </p:txBody>
      </p:sp>
      <p:cxnSp>
        <p:nvCxnSpPr>
          <p:cNvPr id="41" name="Straight Connector 40"/>
          <p:cNvCxnSpPr>
            <a:stCxn id="6" idx="1"/>
            <a:endCxn id="40" idx="0"/>
          </p:cNvCxnSpPr>
          <p:nvPr/>
        </p:nvCxnSpPr>
        <p:spPr>
          <a:xfrm flipH="1">
            <a:off x="5766738" y="3609020"/>
            <a:ext cx="693494" cy="195207"/>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6757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a:t>Storage Option : Flat CSV (Excel) files </a:t>
            </a:r>
          </a:p>
        </p:txBody>
      </p:sp>
      <p:sp>
        <p:nvSpPr>
          <p:cNvPr id="3" name="Content Placeholder 2"/>
          <p:cNvSpPr>
            <a:spLocks noGrp="1"/>
          </p:cNvSpPr>
          <p:nvPr>
            <p:ph idx="1"/>
          </p:nvPr>
        </p:nvSpPr>
        <p:spPr>
          <a:xfrm>
            <a:off x="457200" y="1700808"/>
            <a:ext cx="8229600" cy="4906963"/>
          </a:xfrm>
        </p:spPr>
        <p:txBody>
          <a:bodyPr/>
          <a:lstStyle/>
          <a:p>
            <a:r>
              <a:rPr lang="en-US" dirty="0"/>
              <a:t>File per entity</a:t>
            </a:r>
          </a:p>
          <a:p>
            <a:r>
              <a:rPr lang="en-US" dirty="0"/>
              <a:t>Application has to </a:t>
            </a:r>
            <a:br>
              <a:rPr lang="en-US" dirty="0"/>
            </a:br>
            <a:r>
              <a:rPr lang="en-US" dirty="0"/>
              <a:t>parse data for every </a:t>
            </a:r>
            <a:br>
              <a:rPr lang="en-US" dirty="0"/>
            </a:br>
            <a:r>
              <a:rPr lang="en-US" dirty="0"/>
              <a:t>record read/update</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14</a:t>
            </a:fld>
            <a:endParaRPr lang="en-US"/>
          </a:p>
        </p:txBody>
      </p:sp>
      <p:sp>
        <p:nvSpPr>
          <p:cNvPr id="5" name="Flowchart: Document 4"/>
          <p:cNvSpPr/>
          <p:nvPr/>
        </p:nvSpPr>
        <p:spPr>
          <a:xfrm>
            <a:off x="5019464" y="1628800"/>
            <a:ext cx="3682752" cy="1800200"/>
          </a:xfrm>
          <a:prstGeom prst="flowChartDocumen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5420680" y="1167135"/>
            <a:ext cx="2880320" cy="461665"/>
          </a:xfrm>
          <a:prstGeom prst="rect">
            <a:avLst/>
          </a:prstGeom>
          <a:noFill/>
        </p:spPr>
        <p:txBody>
          <a:bodyPr wrap="square" rtlCol="0">
            <a:spAutoFit/>
          </a:bodyPr>
          <a:lstStyle/>
          <a:p>
            <a:r>
              <a:rPr lang="en-US" b="1" dirty="0"/>
              <a:t>Artist</a:t>
            </a:r>
            <a:r>
              <a:rPr lang="en-US" dirty="0"/>
              <a:t>(name, country)</a:t>
            </a:r>
          </a:p>
        </p:txBody>
      </p:sp>
      <p:sp>
        <p:nvSpPr>
          <p:cNvPr id="8" name="TextBox 7"/>
          <p:cNvSpPr txBox="1"/>
          <p:nvPr/>
        </p:nvSpPr>
        <p:spPr>
          <a:xfrm>
            <a:off x="5271492" y="3983360"/>
            <a:ext cx="3476972" cy="461665"/>
          </a:xfrm>
          <a:prstGeom prst="rect">
            <a:avLst/>
          </a:prstGeom>
          <a:noFill/>
        </p:spPr>
        <p:txBody>
          <a:bodyPr wrap="square" rtlCol="0">
            <a:spAutoFit/>
          </a:bodyPr>
          <a:lstStyle/>
          <a:p>
            <a:r>
              <a:rPr lang="en-US" b="1" dirty="0"/>
              <a:t>Album</a:t>
            </a:r>
            <a:r>
              <a:rPr lang="en-US" dirty="0"/>
              <a:t>(name, artist, year)</a:t>
            </a:r>
          </a:p>
        </p:txBody>
      </p:sp>
      <p:sp>
        <p:nvSpPr>
          <p:cNvPr id="9" name="Flowchart: Document 8"/>
          <p:cNvSpPr/>
          <p:nvPr/>
        </p:nvSpPr>
        <p:spPr>
          <a:xfrm>
            <a:off x="5271492" y="4445025"/>
            <a:ext cx="3548980" cy="1800200"/>
          </a:xfrm>
          <a:prstGeom prst="flowChartDocumen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p:cNvSpPr txBox="1"/>
          <p:nvPr/>
        </p:nvSpPr>
        <p:spPr>
          <a:xfrm>
            <a:off x="5040052" y="1639827"/>
            <a:ext cx="3641576" cy="923330"/>
          </a:xfrm>
          <a:prstGeom prst="rect">
            <a:avLst/>
          </a:prstGeom>
          <a:noFill/>
        </p:spPr>
        <p:txBody>
          <a:bodyPr wrap="square" rtlCol="0">
            <a:spAutoFit/>
          </a:bodyPr>
          <a:lstStyle/>
          <a:p>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Mogwai</a:t>
            </a:r>
            <a:r>
              <a:rPr lang="en-US" sz="1800" dirty="0">
                <a:latin typeface="Consolas" panose="020B0609020204030204" pitchFamily="49" charset="0"/>
                <a:cs typeface="Consolas" panose="020B0609020204030204" pitchFamily="49" charset="0"/>
              </a:rPr>
              <a:t>”, “Scotland”</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“Justin </a:t>
            </a:r>
            <a:r>
              <a:rPr lang="en-US" sz="1800" dirty="0" err="1">
                <a:latin typeface="Consolas" panose="020B0609020204030204" pitchFamily="49" charset="0"/>
                <a:cs typeface="Consolas" panose="020B0609020204030204" pitchFamily="49" charset="0"/>
              </a:rPr>
              <a:t>Bieber”,“Canada</a:t>
            </a:r>
            <a:r>
              <a:rPr lang="en-US" sz="1800" dirty="0">
                <a:latin typeface="Consolas" panose="020B0609020204030204" pitchFamily="49" charset="0"/>
                <a:cs typeface="Consolas" panose="020B0609020204030204" pitchFamily="49" charset="0"/>
              </a:rPr>
              <a:t>”</a:t>
            </a:r>
          </a:p>
          <a:p>
            <a:r>
              <a:rPr lang="en-US" sz="1800" dirty="0">
                <a:latin typeface="Consolas" panose="020B0609020204030204" pitchFamily="49" charset="0"/>
                <a:cs typeface="Consolas" panose="020B0609020204030204" pitchFamily="49" charset="0"/>
              </a:rPr>
              <a:t>“</a:t>
            </a:r>
            <a:r>
              <a:rPr lang="en-US" sz="1800" dirty="0" err="1">
                <a:latin typeface="Consolas" panose="020B0609020204030204" pitchFamily="49" charset="0"/>
                <a:cs typeface="Consolas" panose="020B0609020204030204" pitchFamily="49" charset="0"/>
              </a:rPr>
              <a:t>Eluveitie</a:t>
            </a:r>
            <a:r>
              <a:rPr lang="en-US" sz="1800" dirty="0">
                <a:latin typeface="Consolas" panose="020B0609020204030204" pitchFamily="49" charset="0"/>
                <a:cs typeface="Consolas" panose="020B0609020204030204" pitchFamily="49" charset="0"/>
              </a:rPr>
              <a:t>”, “Switzerland”</a:t>
            </a:r>
          </a:p>
        </p:txBody>
      </p:sp>
      <p:sp>
        <p:nvSpPr>
          <p:cNvPr id="11" name="TextBox 10"/>
          <p:cNvSpPr txBox="1"/>
          <p:nvPr/>
        </p:nvSpPr>
        <p:spPr>
          <a:xfrm>
            <a:off x="5271492" y="4537720"/>
            <a:ext cx="3641576" cy="923330"/>
          </a:xfrm>
          <a:prstGeom prst="rect">
            <a:avLst/>
          </a:prstGeom>
          <a:noFill/>
        </p:spPr>
        <p:txBody>
          <a:bodyPr wrap="square" rtlCol="0">
            <a:spAutoFit/>
          </a:bodyPr>
          <a:lstStyle/>
          <a:p>
            <a:r>
              <a:rPr lang="en-US" sz="1800" dirty="0">
                <a:latin typeface="Consolas" panose="020B0609020204030204" pitchFamily="49" charset="0"/>
                <a:cs typeface="Consolas" panose="020B0609020204030204" pitchFamily="49" charset="0"/>
              </a:rPr>
              <a:t>“Mr.Beast”,“Mogwai”,2006</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“Atomic”,“Mogwai”,2015</a:t>
            </a:r>
          </a:p>
          <a:p>
            <a:r>
              <a:rPr lang="en-US" sz="1800" dirty="0">
                <a:latin typeface="Consolas" panose="020B0609020204030204" pitchFamily="49" charset="0"/>
                <a:cs typeface="Consolas" panose="020B0609020204030204" pitchFamily="49" charset="0"/>
              </a:rPr>
              <a:t>“Helvetios”,Eluveitie”,2012</a:t>
            </a:r>
          </a:p>
        </p:txBody>
      </p:sp>
    </p:spTree>
    <p:extLst>
      <p:ext uri="{BB962C8B-B14F-4D97-AF65-F5344CB8AC3E}">
        <p14:creationId xmlns:p14="http://schemas.microsoft.com/office/powerpoint/2010/main" val="3466064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700808"/>
            <a:ext cx="8229600" cy="4906963"/>
          </a:xfrm>
        </p:spPr>
        <p:txBody>
          <a:bodyPr/>
          <a:lstStyle/>
          <a:p>
            <a:r>
              <a:rPr lang="en-US" dirty="0"/>
              <a:t>File per entity</a:t>
            </a:r>
          </a:p>
          <a:p>
            <a:r>
              <a:rPr lang="en-US" dirty="0"/>
              <a:t>Application has to </a:t>
            </a:r>
            <a:br>
              <a:rPr lang="en-US" dirty="0"/>
            </a:br>
            <a:r>
              <a:rPr lang="en-US" dirty="0"/>
              <a:t>parse data for every </a:t>
            </a:r>
            <a:br>
              <a:rPr lang="en-US" dirty="0"/>
            </a:br>
            <a:r>
              <a:rPr lang="en-US" dirty="0"/>
              <a:t>record read/update</a:t>
            </a:r>
          </a:p>
          <a:p>
            <a:endParaRPr lang="en-US" dirty="0"/>
          </a:p>
          <a:p>
            <a:pPr marL="0" indent="0">
              <a:buNone/>
            </a:pPr>
            <a:r>
              <a:rPr lang="en-US" dirty="0"/>
              <a:t>Example: </a:t>
            </a:r>
          </a:p>
          <a:p>
            <a:pPr marL="0" indent="0">
              <a:buNone/>
            </a:pPr>
            <a:r>
              <a:rPr lang="en-US" dirty="0"/>
              <a:t>Get albums</a:t>
            </a:r>
            <a:br>
              <a:rPr lang="en-US" dirty="0"/>
            </a:br>
            <a:r>
              <a:rPr lang="en-US" dirty="0"/>
              <a:t>published in 2012</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15</a:t>
            </a:fld>
            <a:endParaRPr lang="en-US"/>
          </a:p>
        </p:txBody>
      </p:sp>
      <p:sp>
        <p:nvSpPr>
          <p:cNvPr id="6" name="Rectangle 5"/>
          <p:cNvSpPr/>
          <p:nvPr/>
        </p:nvSpPr>
        <p:spPr>
          <a:xfrm>
            <a:off x="4716016" y="4625667"/>
            <a:ext cx="3986200" cy="136815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solidFill>
                <a:schemeClr val="tx1"/>
              </a:solidFill>
              <a:latin typeface="Consolas" panose="020B0609020204030204" pitchFamily="49" charset="0"/>
              <a:cs typeface="Consolas" panose="020B0609020204030204" pitchFamily="49" charset="0"/>
            </a:endParaRPr>
          </a:p>
        </p:txBody>
      </p:sp>
      <p:sp>
        <p:nvSpPr>
          <p:cNvPr id="12" name="TextBox 11"/>
          <p:cNvSpPr txBox="1"/>
          <p:nvPr/>
        </p:nvSpPr>
        <p:spPr>
          <a:xfrm>
            <a:off x="5004048" y="1469975"/>
            <a:ext cx="3476972" cy="461665"/>
          </a:xfrm>
          <a:prstGeom prst="rect">
            <a:avLst/>
          </a:prstGeom>
          <a:noFill/>
        </p:spPr>
        <p:txBody>
          <a:bodyPr wrap="square" rtlCol="0">
            <a:spAutoFit/>
          </a:bodyPr>
          <a:lstStyle/>
          <a:p>
            <a:r>
              <a:rPr lang="en-US" b="1" dirty="0"/>
              <a:t>Album</a:t>
            </a:r>
            <a:r>
              <a:rPr lang="en-US" dirty="0"/>
              <a:t>(name, artist, year)</a:t>
            </a:r>
          </a:p>
        </p:txBody>
      </p:sp>
      <p:sp>
        <p:nvSpPr>
          <p:cNvPr id="13" name="Flowchart: Document 12"/>
          <p:cNvSpPr/>
          <p:nvPr/>
        </p:nvSpPr>
        <p:spPr>
          <a:xfrm>
            <a:off x="5004048" y="1931640"/>
            <a:ext cx="3548980" cy="1800200"/>
          </a:xfrm>
          <a:prstGeom prst="flowChartDocumen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004048" y="2024335"/>
            <a:ext cx="3641576" cy="923330"/>
          </a:xfrm>
          <a:prstGeom prst="rect">
            <a:avLst/>
          </a:prstGeom>
          <a:noFill/>
        </p:spPr>
        <p:txBody>
          <a:bodyPr wrap="square" rtlCol="0">
            <a:spAutoFit/>
          </a:bodyPr>
          <a:lstStyle/>
          <a:p>
            <a:r>
              <a:rPr lang="en-US" sz="1800" dirty="0">
                <a:latin typeface="Consolas" panose="020B0609020204030204" pitchFamily="49" charset="0"/>
                <a:cs typeface="Consolas" panose="020B0609020204030204" pitchFamily="49" charset="0"/>
              </a:rPr>
              <a:t>“Mr.Beast”,“Mogwai”,2006</a:t>
            </a:r>
            <a:br>
              <a:rPr lang="en-US" sz="1800" dirty="0">
                <a:latin typeface="Consolas" panose="020B0609020204030204" pitchFamily="49" charset="0"/>
                <a:cs typeface="Consolas" panose="020B0609020204030204" pitchFamily="49" charset="0"/>
              </a:rPr>
            </a:br>
            <a:r>
              <a:rPr lang="en-US" sz="1800" dirty="0">
                <a:latin typeface="Consolas" panose="020B0609020204030204" pitchFamily="49" charset="0"/>
                <a:cs typeface="Consolas" panose="020B0609020204030204" pitchFamily="49" charset="0"/>
              </a:rPr>
              <a:t>“Atomic”,“Mogwai”,2015</a:t>
            </a:r>
          </a:p>
          <a:p>
            <a:r>
              <a:rPr lang="en-US" sz="1800" dirty="0">
                <a:latin typeface="Consolas" panose="020B0609020204030204" pitchFamily="49" charset="0"/>
                <a:cs typeface="Consolas" panose="020B0609020204030204" pitchFamily="49" charset="0"/>
              </a:rPr>
              <a:t>“Helvetios”,Eluveitie”,2012</a:t>
            </a:r>
          </a:p>
        </p:txBody>
      </p:sp>
      <p:sp>
        <p:nvSpPr>
          <p:cNvPr id="15" name="Rectangle 14"/>
          <p:cNvSpPr/>
          <p:nvPr/>
        </p:nvSpPr>
        <p:spPr>
          <a:xfrm>
            <a:off x="4716016" y="4618588"/>
            <a:ext cx="3986200" cy="1631216"/>
          </a:xfrm>
          <a:prstGeom prst="rect">
            <a:avLst/>
          </a:prstGeom>
        </p:spPr>
        <p:txBody>
          <a:bodyPr wrap="square">
            <a:spAutoFit/>
          </a:bodyPr>
          <a:lstStyle/>
          <a:p>
            <a:r>
              <a:rPr lang="en-US" sz="2000" b="1" dirty="0">
                <a:latin typeface="Consolas" panose="020B0609020204030204" pitchFamily="49" charset="0"/>
                <a:cs typeface="Consolas" panose="020B0609020204030204" pitchFamily="49" charset="0"/>
              </a:rPr>
              <a:t>for</a:t>
            </a:r>
            <a:r>
              <a:rPr lang="en-US" sz="2000" dirty="0">
                <a:latin typeface="Consolas" panose="020B0609020204030204" pitchFamily="49" charset="0"/>
                <a:cs typeface="Consolas" panose="020B0609020204030204" pitchFamily="49" charset="0"/>
              </a:rPr>
              <a:t> line </a:t>
            </a:r>
            <a:r>
              <a:rPr lang="en-US" sz="2000" b="1" dirty="0">
                <a:latin typeface="Consolas" panose="020B0609020204030204" pitchFamily="49" charset="0"/>
                <a:cs typeface="Consolas" panose="020B0609020204030204" pitchFamily="49" charset="0"/>
              </a:rPr>
              <a:t>in</a:t>
            </a:r>
            <a:r>
              <a:rPr lang="en-US" sz="2000" dirty="0">
                <a:latin typeface="Consolas" panose="020B0609020204030204" pitchFamily="49" charset="0"/>
                <a:cs typeface="Consolas" panose="020B0609020204030204" pitchFamily="49" charset="0"/>
              </a:rPr>
              <a:t> file:</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record = </a:t>
            </a:r>
            <a:r>
              <a:rPr lang="en-US" sz="2000" b="1" dirty="0">
                <a:latin typeface="Consolas" panose="020B0609020204030204" pitchFamily="49" charset="0"/>
                <a:cs typeface="Consolas" panose="020B0609020204030204" pitchFamily="49" charset="0"/>
              </a:rPr>
              <a:t>parse</a:t>
            </a:r>
            <a:r>
              <a:rPr lang="en-US" sz="2000" dirty="0">
                <a:latin typeface="Consolas" panose="020B0609020204030204" pitchFamily="49" charset="0"/>
                <a:cs typeface="Consolas" panose="020B0609020204030204" pitchFamily="49" charset="0"/>
              </a:rPr>
              <a:t>(line)</a:t>
            </a:r>
          </a:p>
          <a:p>
            <a:r>
              <a:rPr lang="en-US" sz="2000" dirty="0">
                <a:latin typeface="Consolas" panose="020B0609020204030204" pitchFamily="49" charset="0"/>
                <a:cs typeface="Consolas" panose="020B0609020204030204" pitchFamily="49" charset="0"/>
              </a:rPr>
              <a:t>  if 2012 </a:t>
            </a:r>
            <a:r>
              <a:rPr lang="en-US" sz="2000" b="1" dirty="0">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(record[2])</a:t>
            </a:r>
          </a:p>
          <a:p>
            <a:r>
              <a:rPr lang="en-US" sz="2000" dirty="0">
                <a:latin typeface="Consolas" panose="020B0609020204030204" pitchFamily="49" charset="0"/>
                <a:cs typeface="Consolas" panose="020B0609020204030204" pitchFamily="49" charset="0"/>
              </a:rPr>
              <a:t>    </a:t>
            </a:r>
            <a:r>
              <a:rPr lang="en-US" sz="2000" b="1" dirty="0">
                <a:latin typeface="Consolas" panose="020B0609020204030204" pitchFamily="49" charset="0"/>
                <a:cs typeface="Consolas" panose="020B0609020204030204" pitchFamily="49" charset="0"/>
              </a:rPr>
              <a:t>print</a:t>
            </a:r>
            <a:r>
              <a:rPr lang="en-US" sz="2000" dirty="0">
                <a:latin typeface="Consolas" panose="020B0609020204030204" pitchFamily="49" charset="0"/>
                <a:cs typeface="Consolas" panose="020B0609020204030204" pitchFamily="49" charset="0"/>
              </a:rPr>
              <a:t> record[0]</a:t>
            </a:r>
            <a:br>
              <a:rPr lang="en-US" sz="2000" dirty="0">
                <a:latin typeface="Consolas" panose="020B0609020204030204" pitchFamily="49" charset="0"/>
                <a:cs typeface="Consolas" panose="020B0609020204030204" pitchFamily="49" charset="0"/>
              </a:rPr>
            </a:br>
            <a:endParaRPr lang="en-US" sz="2000" dirty="0">
              <a:latin typeface="Consolas" panose="020B0609020204030204" pitchFamily="49" charset="0"/>
              <a:cs typeface="Consolas" panose="020B0609020204030204" pitchFamily="49" charset="0"/>
            </a:endParaRPr>
          </a:p>
        </p:txBody>
      </p:sp>
      <p:sp>
        <p:nvSpPr>
          <p:cNvPr id="18" name="Title 1"/>
          <p:cNvSpPr>
            <a:spLocks noGrp="1"/>
          </p:cNvSpPr>
          <p:nvPr>
            <p:ph type="title"/>
          </p:nvPr>
        </p:nvSpPr>
        <p:spPr>
          <a:xfrm>
            <a:off x="0" y="274638"/>
            <a:ext cx="9144000" cy="792162"/>
          </a:xfrm>
        </p:spPr>
        <p:txBody>
          <a:bodyPr/>
          <a:lstStyle/>
          <a:p>
            <a:r>
              <a:rPr lang="en-US" dirty="0"/>
              <a:t>Storage Option : Flat CSV (Excel) files </a:t>
            </a:r>
          </a:p>
        </p:txBody>
      </p:sp>
    </p:spTree>
    <p:extLst>
      <p:ext uri="{BB962C8B-B14F-4D97-AF65-F5344CB8AC3E}">
        <p14:creationId xmlns:p14="http://schemas.microsoft.com/office/powerpoint/2010/main" val="1027044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files: Data Integrity</a:t>
            </a:r>
          </a:p>
        </p:txBody>
      </p:sp>
      <p:sp>
        <p:nvSpPr>
          <p:cNvPr id="3" name="Content Placeholder 2"/>
          <p:cNvSpPr>
            <a:spLocks noGrp="1"/>
          </p:cNvSpPr>
          <p:nvPr>
            <p:ph idx="1"/>
          </p:nvPr>
        </p:nvSpPr>
        <p:spPr/>
        <p:txBody>
          <a:bodyPr/>
          <a:lstStyle/>
          <a:p>
            <a:endParaRPr lang="en-US" dirty="0"/>
          </a:p>
          <a:p>
            <a:r>
              <a:rPr lang="en-US" dirty="0"/>
              <a:t>How do we ensure that the artist is the same for each album entry?</a:t>
            </a:r>
          </a:p>
          <a:p>
            <a:r>
              <a:rPr lang="en-US" dirty="0"/>
              <a:t>What if somebody overwrites the album year with an invalid string?</a:t>
            </a:r>
          </a:p>
          <a:p>
            <a:r>
              <a:rPr lang="en-US" dirty="0"/>
              <a:t>How do we store that there are multiple artists on an album?</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16</a:t>
            </a:fld>
            <a:endParaRPr lang="en-US"/>
          </a:p>
        </p:txBody>
      </p:sp>
    </p:spTree>
    <p:extLst>
      <p:ext uri="{BB962C8B-B14F-4D97-AF65-F5344CB8AC3E}">
        <p14:creationId xmlns:p14="http://schemas.microsoft.com/office/powerpoint/2010/main" val="876158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files: Implementation</a:t>
            </a:r>
          </a:p>
        </p:txBody>
      </p:sp>
      <p:sp>
        <p:nvSpPr>
          <p:cNvPr id="3" name="Content Placeholder 2"/>
          <p:cNvSpPr>
            <a:spLocks noGrp="1"/>
          </p:cNvSpPr>
          <p:nvPr>
            <p:ph idx="1"/>
          </p:nvPr>
        </p:nvSpPr>
        <p:spPr/>
        <p:txBody>
          <a:bodyPr/>
          <a:lstStyle/>
          <a:p>
            <a:endParaRPr lang="en-US" dirty="0"/>
          </a:p>
          <a:p>
            <a:r>
              <a:rPr lang="en-US" dirty="0"/>
              <a:t>How do you find a particular record?</a:t>
            </a:r>
          </a:p>
          <a:p>
            <a:endParaRPr lang="en-US" dirty="0"/>
          </a:p>
          <a:p>
            <a:r>
              <a:rPr lang="en-US" dirty="0"/>
              <a:t>What if we now want to create a new application that uses the same database?</a:t>
            </a:r>
          </a:p>
          <a:p>
            <a:endParaRPr lang="en-US" dirty="0"/>
          </a:p>
          <a:p>
            <a:r>
              <a:rPr lang="en-US" dirty="0"/>
              <a:t>What if two threads try to write to the same file at the same time?</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17</a:t>
            </a:fld>
            <a:endParaRPr lang="en-US"/>
          </a:p>
        </p:txBody>
      </p:sp>
    </p:spTree>
    <p:extLst>
      <p:ext uri="{BB962C8B-B14F-4D97-AF65-F5344CB8AC3E}">
        <p14:creationId xmlns:p14="http://schemas.microsoft.com/office/powerpoint/2010/main" val="4232045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Flat files: Durability</a:t>
            </a:r>
          </a:p>
        </p:txBody>
      </p:sp>
      <p:sp>
        <p:nvSpPr>
          <p:cNvPr id="3" name="Content Placeholder 2"/>
          <p:cNvSpPr>
            <a:spLocks noGrp="1"/>
          </p:cNvSpPr>
          <p:nvPr>
            <p:ph idx="1"/>
          </p:nvPr>
        </p:nvSpPr>
        <p:spPr/>
        <p:txBody>
          <a:bodyPr/>
          <a:lstStyle/>
          <a:p>
            <a:endParaRPr lang="en-US" dirty="0"/>
          </a:p>
          <a:p>
            <a:r>
              <a:rPr lang="en-US" dirty="0"/>
              <a:t>What if the machine crashes while we’re updating a record? </a:t>
            </a:r>
          </a:p>
          <a:p>
            <a:r>
              <a:rPr lang="en-US" dirty="0"/>
              <a:t>What if we want to replicate the database on multiple machines for high availability?</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18</a:t>
            </a:fld>
            <a:endParaRPr lang="en-US"/>
          </a:p>
        </p:txBody>
      </p:sp>
    </p:spTree>
    <p:extLst>
      <p:ext uri="{BB962C8B-B14F-4D97-AF65-F5344CB8AC3E}">
        <p14:creationId xmlns:p14="http://schemas.microsoft.com/office/powerpoint/2010/main" val="3078121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Management System</a:t>
            </a:r>
          </a:p>
        </p:txBody>
      </p:sp>
      <p:sp>
        <p:nvSpPr>
          <p:cNvPr id="3" name="Content Placeholder 2"/>
          <p:cNvSpPr>
            <a:spLocks noGrp="1"/>
          </p:cNvSpPr>
          <p:nvPr>
            <p:ph idx="1"/>
          </p:nvPr>
        </p:nvSpPr>
        <p:spPr/>
        <p:txBody>
          <a:bodyPr/>
          <a:lstStyle/>
          <a:p>
            <a:r>
              <a:rPr lang="en-US" dirty="0"/>
              <a:t>A DBMS is software that allows applications to store and analyze information in a database.</a:t>
            </a:r>
          </a:p>
          <a:p>
            <a:endParaRPr lang="en-US" dirty="0"/>
          </a:p>
          <a:p>
            <a:r>
              <a:rPr lang="en-US" dirty="0"/>
              <a:t>A general-purpose DBMS is designed to allow the definition, creation, querying, update, and administration of databases.</a:t>
            </a:r>
            <a:br>
              <a:rPr lang="en-US" dirty="0"/>
            </a:br>
            <a:endParaRPr lang="en-US" dirty="0"/>
          </a:p>
          <a:p>
            <a:r>
              <a:rPr lang="en-US" dirty="0"/>
              <a:t>DBMSs are used in (almost) every application, web site, software system you can think of.</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19</a:t>
            </a:fld>
            <a:endParaRPr lang="en-US"/>
          </a:p>
        </p:txBody>
      </p:sp>
    </p:spTree>
    <p:extLst>
      <p:ext uri="{BB962C8B-B14F-4D97-AF65-F5344CB8AC3E}">
        <p14:creationId xmlns:p14="http://schemas.microsoft.com/office/powerpoint/2010/main" val="32298676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Overview</a:t>
            </a:r>
          </a:p>
        </p:txBody>
      </p:sp>
      <p:sp>
        <p:nvSpPr>
          <p:cNvPr id="3" name="Content Placeholder 2"/>
          <p:cNvSpPr>
            <a:spLocks noGrp="1"/>
          </p:cNvSpPr>
          <p:nvPr>
            <p:ph idx="1"/>
          </p:nvPr>
        </p:nvSpPr>
        <p:spPr/>
        <p:txBody>
          <a:bodyPr/>
          <a:lstStyle/>
          <a:p>
            <a:r>
              <a:rPr lang="en-US" sz="3600" dirty="0"/>
              <a:t>Data management systems:</a:t>
            </a:r>
          </a:p>
          <a:p>
            <a:pPr lvl="1"/>
            <a:r>
              <a:rPr lang="en-US" sz="2800" dirty="0"/>
              <a:t>Design</a:t>
            </a:r>
          </a:p>
          <a:p>
            <a:pPr lvl="1"/>
            <a:r>
              <a:rPr lang="en-US" sz="2800" dirty="0"/>
              <a:t>Implementation</a:t>
            </a:r>
          </a:p>
          <a:p>
            <a:pPr lvl="1"/>
            <a:r>
              <a:rPr lang="en-US" sz="2800" dirty="0"/>
              <a:t>Principles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a:t>
            </a:fld>
            <a:endParaRPr lang="en-US"/>
          </a:p>
        </p:txBody>
      </p:sp>
    </p:spTree>
    <p:extLst>
      <p:ext uri="{BB962C8B-B14F-4D97-AF65-F5344CB8AC3E}">
        <p14:creationId xmlns:p14="http://schemas.microsoft.com/office/powerpoint/2010/main" val="37089764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025" y="476672"/>
            <a:ext cx="9140378" cy="6195144"/>
          </a:xfrm>
          <a:prstGeom prst="rect">
            <a:avLst/>
          </a:prstGeom>
        </p:spPr>
      </p:pic>
    </p:spTree>
    <p:extLst>
      <p:ext uri="{BB962C8B-B14F-4D97-AF65-F5344CB8AC3E}">
        <p14:creationId xmlns:p14="http://schemas.microsoft.com/office/powerpoint/2010/main" val="41596289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025" y="476672"/>
            <a:ext cx="9140378" cy="6195144"/>
          </a:xfrm>
          <a:prstGeom prst="rect">
            <a:avLst/>
          </a:prstGeom>
        </p:spPr>
      </p:pic>
      <p:sp>
        <p:nvSpPr>
          <p:cNvPr id="6" name="Rectangle 5"/>
          <p:cNvSpPr/>
          <p:nvPr/>
        </p:nvSpPr>
        <p:spPr>
          <a:xfrm>
            <a:off x="-10025" y="1399390"/>
            <a:ext cx="91403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Modern applications are backed by (way too) many DBMSs </a:t>
            </a:r>
          </a:p>
        </p:txBody>
      </p:sp>
      <p:sp>
        <p:nvSpPr>
          <p:cNvPr id="7" name="Rectangle 6"/>
          <p:cNvSpPr/>
          <p:nvPr/>
        </p:nvSpPr>
        <p:spPr>
          <a:xfrm>
            <a:off x="-12832" y="3562878"/>
            <a:ext cx="91403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This course: The common principles behind them all</a:t>
            </a:r>
          </a:p>
        </p:txBody>
      </p:sp>
      <p:sp>
        <p:nvSpPr>
          <p:cNvPr id="8" name="Rectangle 7"/>
          <p:cNvSpPr/>
          <p:nvPr/>
        </p:nvSpPr>
        <p:spPr>
          <a:xfrm>
            <a:off x="-12832" y="2481134"/>
            <a:ext cx="914037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1000s of buzzwords / systems</a:t>
            </a:r>
          </a:p>
        </p:txBody>
      </p:sp>
    </p:spTree>
    <p:extLst>
      <p:ext uri="{BB962C8B-B14F-4D97-AF65-F5344CB8AC3E}">
        <p14:creationId xmlns:p14="http://schemas.microsoft.com/office/powerpoint/2010/main" val="2137519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ChangeArrowheads="1"/>
          </p:cNvSpPr>
          <p:nvPr/>
        </p:nvSpPr>
        <p:spPr bwMode="auto">
          <a:xfrm>
            <a:off x="3143240" y="6286520"/>
            <a:ext cx="2895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endParaRPr lang="el-GR"/>
          </a:p>
        </p:txBody>
      </p:sp>
      <p:sp>
        <p:nvSpPr>
          <p:cNvPr id="27652" name="Rectangle 4"/>
          <p:cNvSpPr>
            <a:spLocks noGrp="1" noChangeArrowheads="1"/>
          </p:cNvSpPr>
          <p:nvPr>
            <p:ph type="title"/>
          </p:nvPr>
        </p:nvSpPr>
        <p:spPr>
          <a:xfrm>
            <a:off x="0" y="836712"/>
            <a:ext cx="9144000" cy="792162"/>
          </a:xfrm>
          <a:noFill/>
        </p:spPr>
        <p:txBody>
          <a:bodyPr/>
          <a:lstStyle/>
          <a:p>
            <a:pPr eaLnBrk="1" hangingPunct="1"/>
            <a:r>
              <a:rPr lang="en-US" dirty="0">
                <a:cs typeface="Calibri" pitchFamily="34" charset="0"/>
              </a:rPr>
              <a:t>Why data management principles matter</a:t>
            </a:r>
          </a:p>
        </p:txBody>
      </p:sp>
      <p:pic>
        <p:nvPicPr>
          <p:cNvPr id="3" name="Picture 2"/>
          <p:cNvPicPr>
            <a:picLocks noChangeAspect="1"/>
          </p:cNvPicPr>
          <p:nvPr/>
        </p:nvPicPr>
        <p:blipFill>
          <a:blip r:embed="rId3"/>
          <a:stretch>
            <a:fillRect/>
          </a:stretch>
        </p:blipFill>
        <p:spPr>
          <a:xfrm>
            <a:off x="1279326" y="5589241"/>
            <a:ext cx="1996530" cy="535025"/>
          </a:xfrm>
          <a:prstGeom prst="rect">
            <a:avLst/>
          </a:prstGeom>
        </p:spPr>
      </p:pic>
      <p:pic>
        <p:nvPicPr>
          <p:cNvPr id="4" name="Picture 3"/>
          <p:cNvPicPr>
            <a:picLocks noChangeAspect="1"/>
          </p:cNvPicPr>
          <p:nvPr/>
        </p:nvPicPr>
        <p:blipFill>
          <a:blip r:embed="rId4"/>
          <a:stretch>
            <a:fillRect/>
          </a:stretch>
        </p:blipFill>
        <p:spPr>
          <a:xfrm>
            <a:off x="5940152" y="2132856"/>
            <a:ext cx="2232248" cy="3348373"/>
          </a:xfrm>
          <a:prstGeom prst="rect">
            <a:avLst/>
          </a:prstGeom>
        </p:spPr>
      </p:pic>
      <p:pic>
        <p:nvPicPr>
          <p:cNvPr id="5" name="Picture 4"/>
          <p:cNvPicPr>
            <a:picLocks noChangeAspect="1"/>
          </p:cNvPicPr>
          <p:nvPr/>
        </p:nvPicPr>
        <p:blipFill>
          <a:blip r:embed="rId5"/>
          <a:stretch>
            <a:fillRect/>
          </a:stretch>
        </p:blipFill>
        <p:spPr>
          <a:xfrm>
            <a:off x="983456" y="2135510"/>
            <a:ext cx="2230481" cy="3345720"/>
          </a:xfrm>
          <a:prstGeom prst="rect">
            <a:avLst/>
          </a:prstGeom>
        </p:spPr>
      </p:pic>
      <p:sp>
        <p:nvSpPr>
          <p:cNvPr id="8" name="Slide Number Placeholder 3"/>
          <p:cNvSpPr>
            <a:spLocks noGrp="1"/>
          </p:cNvSpPr>
          <p:nvPr>
            <p:ph type="sldNum" sz="quarter" idx="12"/>
          </p:nvPr>
        </p:nvSpPr>
        <p:spPr>
          <a:xfrm>
            <a:off x="6553200" y="6245225"/>
            <a:ext cx="2438400" cy="476250"/>
          </a:xfrm>
        </p:spPr>
        <p:txBody>
          <a:bodyPr/>
          <a:lstStyle/>
          <a:p>
            <a:r>
              <a:rPr lang="en-US" dirty="0"/>
              <a:t>22</a:t>
            </a:r>
          </a:p>
        </p:txBody>
      </p:sp>
    </p:spTree>
    <p:extLst>
      <p:ext uri="{BB962C8B-B14F-4D97-AF65-F5344CB8AC3E}">
        <p14:creationId xmlns:p14="http://schemas.microsoft.com/office/powerpoint/2010/main" val="9266757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4"/>
          <p:cNvSpPr>
            <a:spLocks noGrp="1" noChangeArrowheads="1"/>
          </p:cNvSpPr>
          <p:nvPr>
            <p:ph type="title"/>
          </p:nvPr>
        </p:nvSpPr>
        <p:spPr>
          <a:noFill/>
        </p:spPr>
        <p:txBody>
          <a:bodyPr/>
          <a:lstStyle/>
          <a:p>
            <a:pPr eaLnBrk="1" hangingPunct="1"/>
            <a:r>
              <a:rPr lang="en-US" dirty="0">
                <a:cs typeface="Calibri" pitchFamily="34" charset="0"/>
              </a:rPr>
              <a:t>Course Orientation</a:t>
            </a:r>
            <a:endParaRPr lang="en-US" dirty="0">
              <a:solidFill>
                <a:srgbClr val="A50021"/>
              </a:solidFill>
              <a:cs typeface="Calibri" pitchFamily="34" charset="0"/>
            </a:endParaRPr>
          </a:p>
        </p:txBody>
      </p:sp>
      <p:sp>
        <p:nvSpPr>
          <p:cNvPr id="15" name="Rectangle 5"/>
          <p:cNvSpPr>
            <a:spLocks noGrp="1" noChangeArrowheads="1"/>
          </p:cNvSpPr>
          <p:nvPr>
            <p:ph idx="1"/>
          </p:nvPr>
        </p:nvSpPr>
        <p:spPr>
          <a:xfrm>
            <a:off x="0" y="1391199"/>
            <a:ext cx="9144000" cy="5360962"/>
          </a:xfrm>
          <a:noFill/>
        </p:spPr>
        <p:txBody>
          <a:bodyPr/>
          <a:lstStyle/>
          <a:p>
            <a:pPr marL="0" indent="0" eaLnBrk="1" hangingPunct="1">
              <a:lnSpc>
                <a:spcPct val="90000"/>
              </a:lnSpc>
              <a:buNone/>
            </a:pPr>
            <a:r>
              <a:rPr lang="en-US" dirty="0">
                <a:cs typeface="Calibri" pitchFamily="34" charset="0"/>
              </a:rPr>
              <a:t>A </a:t>
            </a:r>
            <a:r>
              <a:rPr lang="en-US" dirty="0">
                <a:solidFill>
                  <a:srgbClr val="A50021"/>
                </a:solidFill>
                <a:cs typeface="Calibri" pitchFamily="34" charset="0"/>
              </a:rPr>
              <a:t>broad perspective </a:t>
            </a:r>
            <a:r>
              <a:rPr lang="en-US" dirty="0">
                <a:cs typeface="Calibri" pitchFamily="34" charset="0"/>
              </a:rPr>
              <a:t>of </a:t>
            </a:r>
            <a:br>
              <a:rPr lang="en-US" dirty="0">
                <a:cs typeface="Calibri" pitchFamily="34" charset="0"/>
              </a:rPr>
            </a:br>
            <a:r>
              <a:rPr lang="en-US" dirty="0">
                <a:cs typeface="Calibri" pitchFamily="34" charset="0"/>
              </a:rPr>
              <a:t>database management systems</a:t>
            </a:r>
          </a:p>
          <a:p>
            <a:pPr marL="0" indent="0" eaLnBrk="1" hangingPunct="1">
              <a:lnSpc>
                <a:spcPct val="90000"/>
              </a:lnSpc>
              <a:buNone/>
            </a:pPr>
            <a:endParaRPr lang="en-US" dirty="0">
              <a:solidFill>
                <a:srgbClr val="920000"/>
              </a:solidFill>
              <a:ea typeface="MS PGothic" pitchFamily="34" charset="-128"/>
              <a:cs typeface="Calibri" pitchFamily="34" charset="0"/>
            </a:endParaRPr>
          </a:p>
          <a:p>
            <a:pPr lvl="1">
              <a:lnSpc>
                <a:spcPct val="90000"/>
              </a:lnSpc>
            </a:pPr>
            <a:r>
              <a:rPr lang="en-US" dirty="0">
                <a:solidFill>
                  <a:srgbClr val="920000"/>
                </a:solidFill>
                <a:ea typeface="MS PGothic" pitchFamily="34" charset="-128"/>
                <a:cs typeface="Calibri" pitchFamily="34" charset="0"/>
              </a:rPr>
              <a:t>Database internals: </a:t>
            </a:r>
            <a:r>
              <a:rPr lang="en-US" dirty="0">
                <a:ea typeface="MS PGothic" pitchFamily="34" charset="-128"/>
                <a:cs typeface="Calibri" pitchFamily="34" charset="0"/>
              </a:rPr>
              <a:t>storage, execution, optimization, </a:t>
            </a:r>
            <a:r>
              <a:rPr lang="en-US" dirty="0" err="1">
                <a:ea typeface="MS PGothic" pitchFamily="34" charset="-128"/>
                <a:cs typeface="Calibri" pitchFamily="34" charset="0"/>
              </a:rPr>
              <a:t>transa</a:t>
            </a:r>
            <a:r>
              <a:rPr lang="en-US" dirty="0">
                <a:solidFill>
                  <a:srgbClr val="920000"/>
                </a:solidFill>
                <a:ea typeface="MS PGothic" pitchFamily="34" charset="-128"/>
                <a:cs typeface="Calibri" pitchFamily="34" charset="0"/>
              </a:rPr>
              <a:t> </a:t>
            </a:r>
            <a:r>
              <a:rPr lang="en-US" dirty="0">
                <a:ea typeface="MS PGothic" pitchFamily="34" charset="-128"/>
                <a:cs typeface="Calibri" pitchFamily="34" charset="0"/>
              </a:rPr>
              <a:t>column stores, optimizations, transaction &amp; analytical processing</a:t>
            </a:r>
          </a:p>
          <a:p>
            <a:pPr lvl="1">
              <a:lnSpc>
                <a:spcPct val="90000"/>
              </a:lnSpc>
            </a:pPr>
            <a:r>
              <a:rPr lang="en-US" dirty="0">
                <a:solidFill>
                  <a:srgbClr val="920000"/>
                </a:solidFill>
                <a:ea typeface="MS PGothic" pitchFamily="34" charset="-128"/>
                <a:cs typeface="Calibri" pitchFamily="34" charset="0"/>
              </a:rPr>
              <a:t>Distributed computing: </a:t>
            </a:r>
            <a:r>
              <a:rPr lang="en-US" dirty="0">
                <a:ea typeface="MS PGothic" pitchFamily="34" charset="-128"/>
                <a:cs typeface="Calibri" pitchFamily="34" charset="0"/>
              </a:rPr>
              <a:t>Big Data, data analytics, distributed databases</a:t>
            </a:r>
          </a:p>
          <a:p>
            <a:pPr lvl="1" eaLnBrk="1" hangingPunct="1">
              <a:lnSpc>
                <a:spcPct val="90000"/>
              </a:lnSpc>
            </a:pPr>
            <a:r>
              <a:rPr lang="en-US" altLang="ja-JP" dirty="0">
                <a:solidFill>
                  <a:srgbClr val="920000"/>
                </a:solidFill>
                <a:ea typeface="MS PGothic" pitchFamily="34" charset="-128"/>
                <a:cs typeface="Calibri" pitchFamily="34" charset="0"/>
              </a:rPr>
              <a:t>Programming paradigms: </a:t>
            </a:r>
            <a:r>
              <a:rPr lang="en-US" altLang="ja-JP" dirty="0">
                <a:ea typeface="MS PGothic" pitchFamily="34" charset="-128"/>
                <a:cs typeface="Calibri" pitchFamily="34" charset="0"/>
              </a:rPr>
              <a:t>MapReduce, stream processing</a:t>
            </a:r>
            <a:endParaRPr lang="en-US" altLang="ja-JP" dirty="0">
              <a:solidFill>
                <a:srgbClr val="920000"/>
              </a:solidFill>
              <a:ea typeface="MS PGothic" pitchFamily="34" charset="-128"/>
              <a:cs typeface="Calibri" pitchFamily="34" charset="0"/>
            </a:endParaRPr>
          </a:p>
        </p:txBody>
      </p:sp>
      <p:sp>
        <p:nvSpPr>
          <p:cNvPr id="8" name="Slide Number Placeholder 3"/>
          <p:cNvSpPr>
            <a:spLocks noGrp="1"/>
          </p:cNvSpPr>
          <p:nvPr>
            <p:ph type="sldNum" sz="quarter" idx="12"/>
          </p:nvPr>
        </p:nvSpPr>
        <p:spPr>
          <a:xfrm>
            <a:off x="6553200" y="6245225"/>
            <a:ext cx="2438400" cy="476250"/>
          </a:xfrm>
        </p:spPr>
        <p:txBody>
          <a:bodyPr/>
          <a:lstStyle/>
          <a:p>
            <a:r>
              <a:rPr lang="en-US" dirty="0"/>
              <a:t>30</a:t>
            </a:r>
          </a:p>
        </p:txBody>
      </p:sp>
    </p:spTree>
    <p:extLst>
      <p:ext uri="{BB962C8B-B14F-4D97-AF65-F5344CB8AC3E}">
        <p14:creationId xmlns:p14="http://schemas.microsoft.com/office/powerpoint/2010/main" val="109740470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Management System</a:t>
            </a:r>
          </a:p>
        </p:txBody>
      </p:sp>
      <p:sp>
        <p:nvSpPr>
          <p:cNvPr id="3" name="Content Placeholder 2"/>
          <p:cNvSpPr>
            <a:spLocks noGrp="1"/>
          </p:cNvSpPr>
          <p:nvPr>
            <p:ph idx="1"/>
          </p:nvPr>
        </p:nvSpPr>
        <p:spPr/>
        <p:txBody>
          <a:bodyPr/>
          <a:lstStyle/>
          <a:p>
            <a:pPr marL="0" indent="0" algn="ctr">
              <a:buNone/>
            </a:pPr>
            <a:r>
              <a:rPr lang="en-US" dirty="0"/>
              <a:t>A DBMS is software that allows applications to store and analyze information in a database.</a:t>
            </a:r>
          </a:p>
          <a:p>
            <a:pPr marL="0" indent="0" algn="ctr">
              <a:buNone/>
            </a:pPr>
            <a:endParaRPr lang="en-US" dirty="0"/>
          </a:p>
          <a:p>
            <a:pPr marL="0" indent="0" algn="ctr">
              <a:buNone/>
            </a:pPr>
            <a:r>
              <a:rPr lang="en-US" dirty="0"/>
              <a:t>A general-purpose DBMS is designed to allow the definition, creation, querying, update, and administration of databases.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24</a:t>
            </a:fld>
            <a:endParaRPr lang="en-US" dirty="0"/>
          </a:p>
        </p:txBody>
      </p:sp>
    </p:spTree>
    <p:extLst>
      <p:ext uri="{BB962C8B-B14F-4D97-AF65-F5344CB8AC3E}">
        <p14:creationId xmlns:p14="http://schemas.microsoft.com/office/powerpoint/2010/main" val="1918828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6288585"/>
            <a:ext cx="9144000" cy="569415"/>
          </a:xfrm>
          <a:prstGeom prst="rect">
            <a:avLst/>
          </a:prstGeom>
          <a:solidFill>
            <a:schemeClr val="bg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b="1" dirty="0">
                <a:solidFill>
                  <a:schemeClr val="tx1"/>
                </a:solidFill>
              </a:rPr>
              <a:t>Hybrids do exist!</a:t>
            </a:r>
          </a:p>
        </p:txBody>
      </p:sp>
      <p:sp>
        <p:nvSpPr>
          <p:cNvPr id="2" name="Title 1"/>
          <p:cNvSpPr>
            <a:spLocks noGrp="1"/>
          </p:cNvSpPr>
          <p:nvPr>
            <p:ph type="title"/>
          </p:nvPr>
        </p:nvSpPr>
        <p:spPr/>
        <p:txBody>
          <a:bodyPr/>
          <a:lstStyle/>
          <a:p>
            <a:r>
              <a:rPr lang="en-US" dirty="0"/>
              <a:t>DBMS Types: Target Workloads</a:t>
            </a:r>
          </a:p>
        </p:txBody>
      </p:sp>
      <p:sp>
        <p:nvSpPr>
          <p:cNvPr id="3" name="Content Placeholder 2"/>
          <p:cNvSpPr>
            <a:spLocks noGrp="1"/>
          </p:cNvSpPr>
          <p:nvPr>
            <p:ph idx="1"/>
          </p:nvPr>
        </p:nvSpPr>
        <p:spPr/>
        <p:txBody>
          <a:bodyPr/>
          <a:lstStyle/>
          <a:p>
            <a:pPr marL="0" indent="0">
              <a:buNone/>
            </a:pPr>
            <a:endParaRPr lang="en-US" b="1" dirty="0"/>
          </a:p>
          <a:p>
            <a:pPr marL="0" indent="0">
              <a:buNone/>
            </a:pPr>
            <a:r>
              <a:rPr lang="en-US" b="1" dirty="0"/>
              <a:t>On-line Transaction Processing</a:t>
            </a:r>
          </a:p>
          <a:p>
            <a:r>
              <a:rPr lang="en-US" dirty="0"/>
              <a:t>Fast operations that only read/update a small amount of data each time.</a:t>
            </a:r>
          </a:p>
          <a:p>
            <a:pPr marL="0" indent="0">
              <a:buNone/>
            </a:pPr>
            <a:endParaRPr lang="en-US" dirty="0"/>
          </a:p>
          <a:p>
            <a:pPr marL="0" indent="0">
              <a:buNone/>
            </a:pPr>
            <a:r>
              <a:rPr lang="en-US" b="1" dirty="0"/>
              <a:t>On-line Analytical Processing</a:t>
            </a:r>
          </a:p>
          <a:p>
            <a:r>
              <a:rPr lang="en-US" dirty="0"/>
              <a:t>Complex queries that read a lot of data to compute aggregates.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25</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7705" y="1700808"/>
            <a:ext cx="765785" cy="70452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6420" y="1660065"/>
            <a:ext cx="1475656" cy="733995"/>
          </a:xfrm>
          <a:prstGeom prst="rect">
            <a:avLst/>
          </a:prstGeom>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27289" b="26531"/>
          <a:stretch/>
        </p:blipFill>
        <p:spPr>
          <a:xfrm>
            <a:off x="5840876" y="1107543"/>
            <a:ext cx="1591089" cy="440865"/>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88210" y="1598448"/>
            <a:ext cx="775861" cy="90924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69544" y="1053202"/>
            <a:ext cx="813193" cy="545246"/>
          </a:xfrm>
          <a:prstGeom prst="rect">
            <a:avLst/>
          </a:prstGeom>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52120" y="3742443"/>
            <a:ext cx="1619672" cy="229993"/>
          </a:xfrm>
          <a:prstGeom prst="rect">
            <a:avLst/>
          </a:prstGeom>
        </p:spPr>
      </p:pic>
      <p:pic>
        <p:nvPicPr>
          <p:cNvPr id="12" name="Picture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11971" y="3491520"/>
            <a:ext cx="813152" cy="731837"/>
          </a:xfrm>
          <a:prstGeom prst="rect">
            <a:avLst/>
          </a:prstGeom>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08283" y="4140856"/>
            <a:ext cx="1373138" cy="686569"/>
          </a:xfrm>
          <a:prstGeom prst="rect">
            <a:avLst/>
          </a:prstGeom>
        </p:spPr>
      </p:pic>
      <p:pic>
        <p:nvPicPr>
          <p:cNvPr id="14" name="Picture 13"/>
          <p:cNvPicPr>
            <a:picLocks noChangeAspect="1"/>
          </p:cNvPicPr>
          <p:nvPr/>
        </p:nvPicPr>
        <p:blipFill rotWithShape="1">
          <a:blip r:embed="rId10">
            <a:extLst>
              <a:ext uri="{28A0092B-C50C-407E-A947-70E740481C1C}">
                <a14:useLocalDpi xmlns:a14="http://schemas.microsoft.com/office/drawing/2010/main" val="0"/>
              </a:ext>
            </a:extLst>
          </a:blip>
          <a:srcRect t="38660" b="38660"/>
          <a:stretch/>
        </p:blipFill>
        <p:spPr>
          <a:xfrm>
            <a:off x="5666081" y="4124836"/>
            <a:ext cx="1905000" cy="432048"/>
          </a:xfrm>
          <a:prstGeom prst="rect">
            <a:avLst/>
          </a:prstGeom>
        </p:spPr>
      </p:pic>
    </p:spTree>
    <p:extLst>
      <p:ext uri="{BB962C8B-B14F-4D97-AF65-F5344CB8AC3E}">
        <p14:creationId xmlns:p14="http://schemas.microsoft.com/office/powerpoint/2010/main" val="23505827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DBMS Types: Data Model</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Relational</a:t>
            </a:r>
          </a:p>
          <a:p>
            <a:pPr>
              <a:buFont typeface="Wingdings" panose="05000000000000000000" pitchFamily="2" charset="2"/>
              <a:buChar char="§"/>
            </a:pPr>
            <a:r>
              <a:rPr lang="en-US" dirty="0"/>
              <a:t>Key/Value</a:t>
            </a:r>
          </a:p>
          <a:p>
            <a:pPr>
              <a:buFont typeface="Wingdings" panose="05000000000000000000" pitchFamily="2" charset="2"/>
              <a:buChar char="§"/>
            </a:pPr>
            <a:r>
              <a:rPr lang="en-US" dirty="0"/>
              <a:t>Graph</a:t>
            </a:r>
          </a:p>
          <a:p>
            <a:pPr>
              <a:buFont typeface="Wingdings" panose="05000000000000000000" pitchFamily="2" charset="2"/>
              <a:buChar char="§"/>
            </a:pPr>
            <a:r>
              <a:rPr lang="en-US" dirty="0"/>
              <a:t>Document</a:t>
            </a:r>
          </a:p>
          <a:p>
            <a:pPr>
              <a:buFont typeface="Wingdings" panose="05000000000000000000" pitchFamily="2" charset="2"/>
              <a:buChar char="§"/>
            </a:pPr>
            <a:r>
              <a:rPr lang="en-US" dirty="0"/>
              <a:t>Column-family</a:t>
            </a:r>
          </a:p>
          <a:p>
            <a:pPr>
              <a:buFont typeface="Wingdings" panose="05000000000000000000" pitchFamily="2" charset="2"/>
              <a:buChar char="§"/>
            </a:pPr>
            <a:r>
              <a:rPr lang="en-US" dirty="0"/>
              <a:t>Array / Matrix</a:t>
            </a:r>
          </a:p>
          <a:p>
            <a:pPr>
              <a:buFont typeface="Wingdings" panose="05000000000000000000" pitchFamily="2" charset="2"/>
              <a:buChar char="§"/>
            </a:pPr>
            <a:r>
              <a:rPr lang="en-US" dirty="0"/>
              <a:t>Hierarchical</a:t>
            </a:r>
          </a:p>
          <a:p>
            <a:pPr>
              <a:buFont typeface="Wingdings" panose="05000000000000000000" pitchFamily="2" charset="2"/>
              <a:buChar char="§"/>
            </a:pPr>
            <a:r>
              <a:rPr lang="en-US" dirty="0"/>
              <a:t>Network</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26</a:t>
            </a:fld>
            <a:endParaRPr lang="en-US"/>
          </a:p>
        </p:txBody>
      </p:sp>
      <p:sp>
        <p:nvSpPr>
          <p:cNvPr id="5" name="Rectangle 4"/>
          <p:cNvSpPr/>
          <p:nvPr/>
        </p:nvSpPr>
        <p:spPr>
          <a:xfrm>
            <a:off x="395536" y="1219200"/>
            <a:ext cx="2304256" cy="5536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95536" y="1844824"/>
            <a:ext cx="2952328" cy="22322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95536" y="4149080"/>
            <a:ext cx="2952328" cy="5536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95536" y="4776446"/>
            <a:ext cx="2952328" cy="102881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3491880" y="1484784"/>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491880" y="2996952"/>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491880" y="4437112"/>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3491880" y="5301208"/>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301480" y="1253951"/>
            <a:ext cx="1837184" cy="461665"/>
          </a:xfrm>
          <a:prstGeom prst="rect">
            <a:avLst/>
          </a:prstGeom>
          <a:noFill/>
        </p:spPr>
        <p:txBody>
          <a:bodyPr wrap="square" rtlCol="0">
            <a:spAutoFit/>
          </a:bodyPr>
          <a:lstStyle/>
          <a:p>
            <a:r>
              <a:rPr lang="en-US" b="1" dirty="0"/>
              <a:t>Most DBMSs</a:t>
            </a:r>
          </a:p>
        </p:txBody>
      </p:sp>
      <p:sp>
        <p:nvSpPr>
          <p:cNvPr id="26" name="TextBox 25"/>
          <p:cNvSpPr txBox="1"/>
          <p:nvPr/>
        </p:nvSpPr>
        <p:spPr>
          <a:xfrm>
            <a:off x="4301480" y="2730115"/>
            <a:ext cx="1837184" cy="461665"/>
          </a:xfrm>
          <a:prstGeom prst="rect">
            <a:avLst/>
          </a:prstGeom>
          <a:noFill/>
        </p:spPr>
        <p:txBody>
          <a:bodyPr wrap="square" rtlCol="0">
            <a:spAutoFit/>
          </a:bodyPr>
          <a:lstStyle/>
          <a:p>
            <a:pPr algn="ctr"/>
            <a:r>
              <a:rPr lang="en-US" b="1" dirty="0"/>
              <a:t>NoSQL</a:t>
            </a:r>
          </a:p>
        </p:txBody>
      </p:sp>
      <p:sp>
        <p:nvSpPr>
          <p:cNvPr id="27" name="TextBox 26"/>
          <p:cNvSpPr txBox="1"/>
          <p:nvPr/>
        </p:nvSpPr>
        <p:spPr>
          <a:xfrm>
            <a:off x="3995936" y="4206279"/>
            <a:ext cx="2448272" cy="461665"/>
          </a:xfrm>
          <a:prstGeom prst="rect">
            <a:avLst/>
          </a:prstGeom>
          <a:noFill/>
        </p:spPr>
        <p:txBody>
          <a:bodyPr wrap="square" rtlCol="0">
            <a:spAutoFit/>
          </a:bodyPr>
          <a:lstStyle/>
          <a:p>
            <a:pPr algn="ctr"/>
            <a:r>
              <a:rPr lang="en-US" b="1" dirty="0"/>
              <a:t>Machine Learning</a:t>
            </a:r>
          </a:p>
        </p:txBody>
      </p:sp>
      <p:sp>
        <p:nvSpPr>
          <p:cNvPr id="28" name="TextBox 27"/>
          <p:cNvSpPr txBox="1"/>
          <p:nvPr/>
        </p:nvSpPr>
        <p:spPr>
          <a:xfrm>
            <a:off x="3995936" y="5060072"/>
            <a:ext cx="2448272" cy="461665"/>
          </a:xfrm>
          <a:prstGeom prst="rect">
            <a:avLst/>
          </a:prstGeom>
          <a:noFill/>
        </p:spPr>
        <p:txBody>
          <a:bodyPr wrap="square" rtlCol="0">
            <a:spAutoFit/>
          </a:bodyPr>
          <a:lstStyle/>
          <a:p>
            <a:pPr algn="ctr"/>
            <a:r>
              <a:rPr lang="en-US" b="1" dirty="0"/>
              <a:t>Rare</a:t>
            </a:r>
          </a:p>
        </p:txBody>
      </p:sp>
    </p:spTree>
    <p:extLst>
      <p:ext uri="{BB962C8B-B14F-4D97-AF65-F5344CB8AC3E}">
        <p14:creationId xmlns:p14="http://schemas.microsoft.com/office/powerpoint/2010/main" val="2754086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P spid="17" grpId="0" animBg="1"/>
      <p:bldP spid="18" grpId="0" animBg="1"/>
      <p:bldP spid="25" grpId="0"/>
      <p:bldP spid="26" grpId="0"/>
      <p:bldP spid="27" grpId="0"/>
      <p:bldP spid="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Model</a:t>
            </a:r>
          </a:p>
        </p:txBody>
      </p:sp>
      <p:sp>
        <p:nvSpPr>
          <p:cNvPr id="3" name="Content Placeholder 2"/>
          <p:cNvSpPr>
            <a:spLocks noGrp="1"/>
          </p:cNvSpPr>
          <p:nvPr>
            <p:ph idx="1"/>
          </p:nvPr>
        </p:nvSpPr>
        <p:spPr/>
        <p:txBody>
          <a:bodyPr/>
          <a:lstStyle/>
          <a:p>
            <a:pPr marL="0" indent="0">
              <a:buNone/>
            </a:pPr>
            <a:r>
              <a:rPr lang="en-US" dirty="0"/>
              <a:t>A relation is an unordered set that contain the relationship of attributes that represent entities.</a:t>
            </a:r>
          </a:p>
          <a:p>
            <a:pPr marL="0" indent="0">
              <a:buNone/>
            </a:pPr>
            <a:endParaRPr lang="en-US" dirty="0"/>
          </a:p>
          <a:p>
            <a:pPr marL="0" indent="0">
              <a:buNone/>
            </a:pPr>
            <a:r>
              <a:rPr lang="en-US" dirty="0"/>
              <a:t>A tuple is a sequence of attribute values in the relation</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27</a:t>
            </a:fld>
            <a:endParaRPr lang="en-US"/>
          </a:p>
        </p:txBody>
      </p:sp>
      <p:sp>
        <p:nvSpPr>
          <p:cNvPr id="6" name="TextBox 5"/>
          <p:cNvSpPr txBox="1"/>
          <p:nvPr/>
        </p:nvSpPr>
        <p:spPr>
          <a:xfrm>
            <a:off x="3163525" y="3919279"/>
            <a:ext cx="2880320" cy="461665"/>
          </a:xfrm>
          <a:prstGeom prst="rect">
            <a:avLst/>
          </a:prstGeom>
          <a:noFill/>
        </p:spPr>
        <p:txBody>
          <a:bodyPr wrap="square" rtlCol="0">
            <a:spAutoFit/>
          </a:bodyPr>
          <a:lstStyle/>
          <a:p>
            <a:r>
              <a:rPr lang="en-US" b="1" dirty="0"/>
              <a:t>Artist</a:t>
            </a:r>
            <a:r>
              <a:rPr lang="en-US" dirty="0"/>
              <a:t>(name, country)</a:t>
            </a:r>
          </a:p>
        </p:txBody>
      </p:sp>
      <p:graphicFrame>
        <p:nvGraphicFramePr>
          <p:cNvPr id="8" name="Table 7"/>
          <p:cNvGraphicFramePr>
            <a:graphicFrameLocks noGrp="1"/>
          </p:cNvGraphicFramePr>
          <p:nvPr>
            <p:extLst>
              <p:ext uri="{D42A27DB-BD31-4B8C-83A1-F6EECF244321}">
                <p14:modId xmlns:p14="http://schemas.microsoft.com/office/powerpoint/2010/main" val="1647003120"/>
              </p:ext>
            </p:extLst>
          </p:nvPr>
        </p:nvGraphicFramePr>
        <p:xfrm>
          <a:off x="3163525" y="4380944"/>
          <a:ext cx="2880320" cy="1784360"/>
        </p:xfrm>
        <a:graphic>
          <a:graphicData uri="http://schemas.openxmlformats.org/drawingml/2006/table">
            <a:tbl>
              <a:tblPr firstRow="1" bandRow="1">
                <a:tableStyleId>{073A0DAA-6AF3-43AB-8588-CEC1D06C72B9}</a:tableStyleId>
              </a:tblPr>
              <a:tblGrid>
                <a:gridCol w="1414258">
                  <a:extLst>
                    <a:ext uri="{9D8B030D-6E8A-4147-A177-3AD203B41FA5}">
                      <a16:colId xmlns:a16="http://schemas.microsoft.com/office/drawing/2014/main" val="20000"/>
                    </a:ext>
                  </a:extLst>
                </a:gridCol>
                <a:gridCol w="1466062">
                  <a:extLst>
                    <a:ext uri="{9D8B030D-6E8A-4147-A177-3AD203B41FA5}">
                      <a16:colId xmlns:a16="http://schemas.microsoft.com/office/drawing/2014/main" val="20001"/>
                    </a:ext>
                  </a:extLst>
                </a:gridCol>
              </a:tblGrid>
              <a:tr h="370840">
                <a:tc>
                  <a:txBody>
                    <a:bodyPr/>
                    <a:lstStyle/>
                    <a:p>
                      <a:r>
                        <a:rPr lang="en-US" dirty="0"/>
                        <a:t>name</a:t>
                      </a:r>
                    </a:p>
                  </a:txBody>
                  <a:tcPr/>
                </a:tc>
                <a:tc>
                  <a:txBody>
                    <a:bodyPr/>
                    <a:lstStyle/>
                    <a:p>
                      <a:r>
                        <a:rPr lang="en-US" dirty="0"/>
                        <a:t>country</a:t>
                      </a:r>
                    </a:p>
                  </a:txBody>
                  <a:tcPr/>
                </a:tc>
                <a:extLst>
                  <a:ext uri="{0D108BD9-81ED-4DB2-BD59-A6C34878D82A}">
                    <a16:rowId xmlns:a16="http://schemas.microsoft.com/office/drawing/2014/main" val="10000"/>
                  </a:ext>
                </a:extLst>
              </a:tr>
              <a:tr h="671840">
                <a:tc>
                  <a:txBody>
                    <a:bodyPr/>
                    <a:lstStyle/>
                    <a:p>
                      <a:r>
                        <a:rPr lang="en-US" dirty="0" err="1"/>
                        <a:t>Mogwai</a:t>
                      </a:r>
                      <a:endParaRPr lang="en-US" dirty="0"/>
                    </a:p>
                  </a:txBody>
                  <a:tcPr/>
                </a:tc>
                <a:tc>
                  <a:txBody>
                    <a:bodyPr/>
                    <a:lstStyle/>
                    <a:p>
                      <a:r>
                        <a:rPr lang="en-US" dirty="0"/>
                        <a:t>Scotland</a:t>
                      </a:r>
                    </a:p>
                  </a:txBody>
                  <a:tcPr/>
                </a:tc>
                <a:extLst>
                  <a:ext uri="{0D108BD9-81ED-4DB2-BD59-A6C34878D82A}">
                    <a16:rowId xmlns:a16="http://schemas.microsoft.com/office/drawing/2014/main" val="10001"/>
                  </a:ext>
                </a:extLst>
              </a:tr>
              <a:tr h="370840">
                <a:tc>
                  <a:txBody>
                    <a:bodyPr/>
                    <a:lstStyle/>
                    <a:p>
                      <a:r>
                        <a:rPr lang="en-US" dirty="0"/>
                        <a:t>Justin Bieber</a:t>
                      </a:r>
                    </a:p>
                  </a:txBody>
                  <a:tcPr/>
                </a:tc>
                <a:tc>
                  <a:txBody>
                    <a:bodyPr/>
                    <a:lstStyle/>
                    <a:p>
                      <a:r>
                        <a:rPr lang="en-US" dirty="0"/>
                        <a:t>Canada</a:t>
                      </a:r>
                    </a:p>
                  </a:txBody>
                  <a:tcPr/>
                </a:tc>
                <a:extLst>
                  <a:ext uri="{0D108BD9-81ED-4DB2-BD59-A6C34878D82A}">
                    <a16:rowId xmlns:a16="http://schemas.microsoft.com/office/drawing/2014/main" val="10002"/>
                  </a:ext>
                </a:extLst>
              </a:tr>
              <a:tr h="370840">
                <a:tc>
                  <a:txBody>
                    <a:bodyPr/>
                    <a:lstStyle/>
                    <a:p>
                      <a:r>
                        <a:rPr lang="en-US" dirty="0" err="1"/>
                        <a:t>Eluveitie</a:t>
                      </a:r>
                      <a:endParaRPr lang="en-US" dirty="0"/>
                    </a:p>
                  </a:txBody>
                  <a:tcPr/>
                </a:tc>
                <a:tc>
                  <a:txBody>
                    <a:bodyPr/>
                    <a:lstStyle/>
                    <a:p>
                      <a:r>
                        <a:rPr lang="en-US" dirty="0"/>
                        <a:t>Switzerland</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69343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Model: Primary Keys</a:t>
            </a:r>
          </a:p>
        </p:txBody>
      </p:sp>
      <p:sp>
        <p:nvSpPr>
          <p:cNvPr id="3" name="Content Placeholder 2"/>
          <p:cNvSpPr>
            <a:spLocks noGrp="1"/>
          </p:cNvSpPr>
          <p:nvPr>
            <p:ph idx="1"/>
          </p:nvPr>
        </p:nvSpPr>
        <p:spPr/>
        <p:txBody>
          <a:bodyPr/>
          <a:lstStyle/>
          <a:p>
            <a:pPr marL="0" indent="0">
              <a:buNone/>
            </a:pPr>
            <a:r>
              <a:rPr lang="en-US" dirty="0"/>
              <a:t>A relation’s </a:t>
            </a:r>
            <a:r>
              <a:rPr lang="en-US" b="1" i="1" dirty="0"/>
              <a:t>primary key</a:t>
            </a:r>
            <a:r>
              <a:rPr lang="en-US" dirty="0"/>
              <a:t> uniquely identifies a single tuple.</a:t>
            </a:r>
          </a:p>
          <a:p>
            <a:pPr marL="0" indent="0">
              <a:buNone/>
            </a:pPr>
            <a:r>
              <a:rPr lang="en-US" dirty="0"/>
              <a:t>Some DBMSs support auto-generation of unique integer primary keys.</a:t>
            </a:r>
          </a:p>
          <a:p>
            <a:pPr lvl="1"/>
            <a:r>
              <a:rPr lang="en-US" dirty="0">
                <a:solidFill>
                  <a:schemeClr val="accent1"/>
                </a:solidFill>
              </a:rPr>
              <a:t>SEQUENCE (SQL:2003)</a:t>
            </a:r>
          </a:p>
          <a:p>
            <a:pPr lvl="1"/>
            <a:r>
              <a:rPr lang="en-US" dirty="0">
                <a:solidFill>
                  <a:schemeClr val="accent1"/>
                </a:solidFill>
              </a:rPr>
              <a:t>AUTO_INCREMENT (MySQL)</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28</a:t>
            </a:fld>
            <a:endParaRPr lang="en-US"/>
          </a:p>
        </p:txBody>
      </p:sp>
      <p:sp>
        <p:nvSpPr>
          <p:cNvPr id="5" name="TextBox 4"/>
          <p:cNvSpPr txBox="1"/>
          <p:nvPr/>
        </p:nvSpPr>
        <p:spPr>
          <a:xfrm>
            <a:off x="3163524" y="4335487"/>
            <a:ext cx="3280683" cy="461665"/>
          </a:xfrm>
          <a:prstGeom prst="rect">
            <a:avLst/>
          </a:prstGeom>
          <a:noFill/>
        </p:spPr>
        <p:txBody>
          <a:bodyPr wrap="square" rtlCol="0">
            <a:spAutoFit/>
          </a:bodyPr>
          <a:lstStyle/>
          <a:p>
            <a:r>
              <a:rPr lang="en-US" b="1" dirty="0"/>
              <a:t>Artist</a:t>
            </a:r>
            <a:r>
              <a:rPr lang="en-US" dirty="0"/>
              <a:t>(id, name, country)</a:t>
            </a:r>
          </a:p>
        </p:txBody>
      </p:sp>
      <p:graphicFrame>
        <p:nvGraphicFramePr>
          <p:cNvPr id="6" name="Table 5"/>
          <p:cNvGraphicFramePr>
            <a:graphicFrameLocks noGrp="1"/>
          </p:cNvGraphicFramePr>
          <p:nvPr>
            <p:extLst>
              <p:ext uri="{D42A27DB-BD31-4B8C-83A1-F6EECF244321}">
                <p14:modId xmlns:p14="http://schemas.microsoft.com/office/powerpoint/2010/main" val="2714635800"/>
              </p:ext>
            </p:extLst>
          </p:nvPr>
        </p:nvGraphicFramePr>
        <p:xfrm>
          <a:off x="2964248" y="4883458"/>
          <a:ext cx="3679234" cy="1784360"/>
        </p:xfrm>
        <a:graphic>
          <a:graphicData uri="http://schemas.openxmlformats.org/drawingml/2006/table">
            <a:tbl>
              <a:tblPr firstRow="1" bandRow="1">
                <a:tableStyleId>{073A0DAA-6AF3-43AB-8588-CEC1D06C72B9}</a:tableStyleId>
              </a:tblPr>
              <a:tblGrid>
                <a:gridCol w="654899">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512167">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country</a:t>
                      </a:r>
                    </a:p>
                  </a:txBody>
                  <a:tcPr/>
                </a:tc>
                <a:extLst>
                  <a:ext uri="{0D108BD9-81ED-4DB2-BD59-A6C34878D82A}">
                    <a16:rowId xmlns:a16="http://schemas.microsoft.com/office/drawing/2014/main" val="10000"/>
                  </a:ext>
                </a:extLst>
              </a:tr>
              <a:tr h="671840">
                <a:tc>
                  <a:txBody>
                    <a:bodyPr/>
                    <a:lstStyle/>
                    <a:p>
                      <a:r>
                        <a:rPr lang="en-US" dirty="0"/>
                        <a:t>123</a:t>
                      </a:r>
                    </a:p>
                  </a:txBody>
                  <a:tcPr/>
                </a:tc>
                <a:tc>
                  <a:txBody>
                    <a:bodyPr/>
                    <a:lstStyle/>
                    <a:p>
                      <a:r>
                        <a:rPr lang="en-US" dirty="0" err="1"/>
                        <a:t>Mogwai</a:t>
                      </a:r>
                      <a:endParaRPr lang="en-US" dirty="0"/>
                    </a:p>
                  </a:txBody>
                  <a:tcPr/>
                </a:tc>
                <a:tc>
                  <a:txBody>
                    <a:bodyPr/>
                    <a:lstStyle/>
                    <a:p>
                      <a:r>
                        <a:rPr lang="en-US" dirty="0"/>
                        <a:t>Scotland</a:t>
                      </a:r>
                    </a:p>
                  </a:txBody>
                  <a:tcPr/>
                </a:tc>
                <a:extLst>
                  <a:ext uri="{0D108BD9-81ED-4DB2-BD59-A6C34878D82A}">
                    <a16:rowId xmlns:a16="http://schemas.microsoft.com/office/drawing/2014/main" val="10001"/>
                  </a:ext>
                </a:extLst>
              </a:tr>
              <a:tr h="370840">
                <a:tc>
                  <a:txBody>
                    <a:bodyPr/>
                    <a:lstStyle/>
                    <a:p>
                      <a:r>
                        <a:rPr lang="en-US" dirty="0"/>
                        <a:t>456</a:t>
                      </a:r>
                    </a:p>
                  </a:txBody>
                  <a:tcPr/>
                </a:tc>
                <a:tc>
                  <a:txBody>
                    <a:bodyPr/>
                    <a:lstStyle/>
                    <a:p>
                      <a:r>
                        <a:rPr lang="en-US" dirty="0"/>
                        <a:t>Justin Bieber</a:t>
                      </a:r>
                    </a:p>
                  </a:txBody>
                  <a:tcPr/>
                </a:tc>
                <a:tc>
                  <a:txBody>
                    <a:bodyPr/>
                    <a:lstStyle/>
                    <a:p>
                      <a:r>
                        <a:rPr lang="en-US" dirty="0"/>
                        <a:t>Canada</a:t>
                      </a:r>
                    </a:p>
                  </a:txBody>
                  <a:tcPr/>
                </a:tc>
                <a:extLst>
                  <a:ext uri="{0D108BD9-81ED-4DB2-BD59-A6C34878D82A}">
                    <a16:rowId xmlns:a16="http://schemas.microsoft.com/office/drawing/2014/main" val="10002"/>
                  </a:ext>
                </a:extLst>
              </a:tr>
              <a:tr h="370840">
                <a:tc>
                  <a:txBody>
                    <a:bodyPr/>
                    <a:lstStyle/>
                    <a:p>
                      <a:r>
                        <a:rPr lang="en-US" dirty="0"/>
                        <a:t>789</a:t>
                      </a:r>
                    </a:p>
                  </a:txBody>
                  <a:tcPr/>
                </a:tc>
                <a:tc>
                  <a:txBody>
                    <a:bodyPr/>
                    <a:lstStyle/>
                    <a:p>
                      <a:r>
                        <a:rPr lang="en-US" dirty="0" err="1"/>
                        <a:t>Eluveitie</a:t>
                      </a:r>
                      <a:endParaRPr lang="en-US" dirty="0"/>
                    </a:p>
                  </a:txBody>
                  <a:tcPr/>
                </a:tc>
                <a:tc>
                  <a:txBody>
                    <a:bodyPr/>
                    <a:lstStyle/>
                    <a:p>
                      <a:r>
                        <a:rPr lang="en-US" dirty="0"/>
                        <a:t>Switzerland</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57384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Model: Foreign Keys</a:t>
            </a:r>
          </a:p>
        </p:txBody>
      </p:sp>
      <p:sp>
        <p:nvSpPr>
          <p:cNvPr id="3" name="Content Placeholder 2"/>
          <p:cNvSpPr>
            <a:spLocks noGrp="1"/>
          </p:cNvSpPr>
          <p:nvPr>
            <p:ph idx="1"/>
          </p:nvPr>
        </p:nvSpPr>
        <p:spPr/>
        <p:txBody>
          <a:bodyPr/>
          <a:lstStyle/>
          <a:p>
            <a:pPr marL="0" indent="0">
              <a:buNone/>
            </a:pPr>
            <a:r>
              <a:rPr lang="en-US" dirty="0"/>
              <a:t>A </a:t>
            </a:r>
            <a:r>
              <a:rPr lang="en-US" b="1" i="1" dirty="0"/>
              <a:t>foreign key</a:t>
            </a:r>
            <a:r>
              <a:rPr lang="en-US" dirty="0"/>
              <a:t> specifies that an attribute from one relation has to map to a tuple in another relation.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35B54189-C436-47D0-AC37-8484B13A8E13}" type="slidenum">
              <a:rPr lang="en-US" smtClean="0"/>
              <a:pPr/>
              <a:t>29</a:t>
            </a:fld>
            <a:endParaRPr lang="en-US"/>
          </a:p>
        </p:txBody>
      </p:sp>
      <p:sp>
        <p:nvSpPr>
          <p:cNvPr id="5" name="TextBox 4"/>
          <p:cNvSpPr txBox="1"/>
          <p:nvPr/>
        </p:nvSpPr>
        <p:spPr>
          <a:xfrm>
            <a:off x="658750" y="3385085"/>
            <a:ext cx="3280683" cy="461665"/>
          </a:xfrm>
          <a:prstGeom prst="rect">
            <a:avLst/>
          </a:prstGeom>
          <a:noFill/>
        </p:spPr>
        <p:txBody>
          <a:bodyPr wrap="square" rtlCol="0">
            <a:spAutoFit/>
          </a:bodyPr>
          <a:lstStyle/>
          <a:p>
            <a:r>
              <a:rPr lang="en-US" b="1" dirty="0"/>
              <a:t>Artist</a:t>
            </a:r>
            <a:r>
              <a:rPr lang="en-US" dirty="0"/>
              <a:t>(id, name, country)</a:t>
            </a:r>
          </a:p>
        </p:txBody>
      </p:sp>
      <p:graphicFrame>
        <p:nvGraphicFramePr>
          <p:cNvPr id="6" name="Table 5"/>
          <p:cNvGraphicFramePr>
            <a:graphicFrameLocks noGrp="1"/>
          </p:cNvGraphicFramePr>
          <p:nvPr>
            <p:extLst>
              <p:ext uri="{D42A27DB-BD31-4B8C-83A1-F6EECF244321}">
                <p14:modId xmlns:p14="http://schemas.microsoft.com/office/powerpoint/2010/main" val="1624947781"/>
              </p:ext>
            </p:extLst>
          </p:nvPr>
        </p:nvGraphicFramePr>
        <p:xfrm>
          <a:off x="459474" y="3933056"/>
          <a:ext cx="3679234" cy="1784360"/>
        </p:xfrm>
        <a:graphic>
          <a:graphicData uri="http://schemas.openxmlformats.org/drawingml/2006/table">
            <a:tbl>
              <a:tblPr firstRow="1" bandRow="1">
                <a:tableStyleId>{073A0DAA-6AF3-43AB-8588-CEC1D06C72B9}</a:tableStyleId>
              </a:tblPr>
              <a:tblGrid>
                <a:gridCol w="654899">
                  <a:extLst>
                    <a:ext uri="{9D8B030D-6E8A-4147-A177-3AD203B41FA5}">
                      <a16:colId xmlns:a16="http://schemas.microsoft.com/office/drawing/2014/main" val="20000"/>
                    </a:ext>
                  </a:extLst>
                </a:gridCol>
                <a:gridCol w="1512168">
                  <a:extLst>
                    <a:ext uri="{9D8B030D-6E8A-4147-A177-3AD203B41FA5}">
                      <a16:colId xmlns:a16="http://schemas.microsoft.com/office/drawing/2014/main" val="20001"/>
                    </a:ext>
                  </a:extLst>
                </a:gridCol>
                <a:gridCol w="1512167">
                  <a:extLst>
                    <a:ext uri="{9D8B030D-6E8A-4147-A177-3AD203B41FA5}">
                      <a16:colId xmlns:a16="http://schemas.microsoft.com/office/drawing/2014/main" val="20002"/>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country</a:t>
                      </a:r>
                    </a:p>
                  </a:txBody>
                  <a:tcPr/>
                </a:tc>
                <a:extLst>
                  <a:ext uri="{0D108BD9-81ED-4DB2-BD59-A6C34878D82A}">
                    <a16:rowId xmlns:a16="http://schemas.microsoft.com/office/drawing/2014/main" val="10000"/>
                  </a:ext>
                </a:extLst>
              </a:tr>
              <a:tr h="671840">
                <a:tc>
                  <a:txBody>
                    <a:bodyPr/>
                    <a:lstStyle/>
                    <a:p>
                      <a:r>
                        <a:rPr lang="en-US" dirty="0"/>
                        <a:t>123</a:t>
                      </a:r>
                    </a:p>
                  </a:txBody>
                  <a:tcPr/>
                </a:tc>
                <a:tc>
                  <a:txBody>
                    <a:bodyPr/>
                    <a:lstStyle/>
                    <a:p>
                      <a:r>
                        <a:rPr lang="en-US" dirty="0" err="1"/>
                        <a:t>Mogwai</a:t>
                      </a:r>
                      <a:endParaRPr lang="en-US" dirty="0"/>
                    </a:p>
                  </a:txBody>
                  <a:tcPr/>
                </a:tc>
                <a:tc>
                  <a:txBody>
                    <a:bodyPr/>
                    <a:lstStyle/>
                    <a:p>
                      <a:r>
                        <a:rPr lang="en-US" dirty="0"/>
                        <a:t>Scotland</a:t>
                      </a:r>
                    </a:p>
                  </a:txBody>
                  <a:tcPr/>
                </a:tc>
                <a:extLst>
                  <a:ext uri="{0D108BD9-81ED-4DB2-BD59-A6C34878D82A}">
                    <a16:rowId xmlns:a16="http://schemas.microsoft.com/office/drawing/2014/main" val="10001"/>
                  </a:ext>
                </a:extLst>
              </a:tr>
              <a:tr h="370840">
                <a:tc>
                  <a:txBody>
                    <a:bodyPr/>
                    <a:lstStyle/>
                    <a:p>
                      <a:r>
                        <a:rPr lang="en-US" dirty="0"/>
                        <a:t>456</a:t>
                      </a:r>
                    </a:p>
                  </a:txBody>
                  <a:tcPr/>
                </a:tc>
                <a:tc>
                  <a:txBody>
                    <a:bodyPr/>
                    <a:lstStyle/>
                    <a:p>
                      <a:r>
                        <a:rPr lang="en-US" dirty="0"/>
                        <a:t>Justin Bieber</a:t>
                      </a:r>
                    </a:p>
                  </a:txBody>
                  <a:tcPr/>
                </a:tc>
                <a:tc>
                  <a:txBody>
                    <a:bodyPr/>
                    <a:lstStyle/>
                    <a:p>
                      <a:r>
                        <a:rPr lang="en-US" dirty="0"/>
                        <a:t>Canada</a:t>
                      </a:r>
                    </a:p>
                  </a:txBody>
                  <a:tcPr/>
                </a:tc>
                <a:extLst>
                  <a:ext uri="{0D108BD9-81ED-4DB2-BD59-A6C34878D82A}">
                    <a16:rowId xmlns:a16="http://schemas.microsoft.com/office/drawing/2014/main" val="10002"/>
                  </a:ext>
                </a:extLst>
              </a:tr>
              <a:tr h="370840">
                <a:tc>
                  <a:txBody>
                    <a:bodyPr/>
                    <a:lstStyle/>
                    <a:p>
                      <a:r>
                        <a:rPr lang="en-US" dirty="0"/>
                        <a:t>789</a:t>
                      </a:r>
                    </a:p>
                  </a:txBody>
                  <a:tcPr/>
                </a:tc>
                <a:tc>
                  <a:txBody>
                    <a:bodyPr/>
                    <a:lstStyle/>
                    <a:p>
                      <a:r>
                        <a:rPr lang="en-US" dirty="0" err="1"/>
                        <a:t>Eluveitie</a:t>
                      </a:r>
                      <a:endParaRPr lang="en-US" dirty="0"/>
                    </a:p>
                  </a:txBody>
                  <a:tcPr/>
                </a:tc>
                <a:tc>
                  <a:txBody>
                    <a:bodyPr/>
                    <a:lstStyle/>
                    <a:p>
                      <a:r>
                        <a:rPr lang="en-US" dirty="0"/>
                        <a:t>Switzerland</a:t>
                      </a:r>
                    </a:p>
                  </a:txBody>
                  <a:tcPr/>
                </a:tc>
                <a:extLst>
                  <a:ext uri="{0D108BD9-81ED-4DB2-BD59-A6C34878D82A}">
                    <a16:rowId xmlns:a16="http://schemas.microsoft.com/office/drawing/2014/main" val="10003"/>
                  </a:ext>
                </a:extLst>
              </a:tr>
            </a:tbl>
          </a:graphicData>
        </a:graphic>
      </p:graphicFrame>
      <p:sp>
        <p:nvSpPr>
          <p:cNvPr id="7" name="TextBox 6"/>
          <p:cNvSpPr txBox="1"/>
          <p:nvPr/>
        </p:nvSpPr>
        <p:spPr>
          <a:xfrm>
            <a:off x="4572002" y="2444434"/>
            <a:ext cx="4114798" cy="461665"/>
          </a:xfrm>
          <a:prstGeom prst="rect">
            <a:avLst/>
          </a:prstGeom>
          <a:noFill/>
        </p:spPr>
        <p:txBody>
          <a:bodyPr wrap="square" rtlCol="0">
            <a:spAutoFit/>
          </a:bodyPr>
          <a:lstStyle/>
          <a:p>
            <a:r>
              <a:rPr lang="en-US" b="1" dirty="0"/>
              <a:t>Album</a:t>
            </a:r>
            <a:r>
              <a:rPr lang="en-US" dirty="0"/>
              <a:t>(id, name, artist, year)</a:t>
            </a:r>
          </a:p>
        </p:txBody>
      </p:sp>
      <p:graphicFrame>
        <p:nvGraphicFramePr>
          <p:cNvPr id="8" name="Table 7"/>
          <p:cNvGraphicFramePr>
            <a:graphicFrameLocks noGrp="1"/>
          </p:cNvGraphicFramePr>
          <p:nvPr>
            <p:extLst>
              <p:ext uri="{D42A27DB-BD31-4B8C-83A1-F6EECF244321}">
                <p14:modId xmlns:p14="http://schemas.microsoft.com/office/powerpoint/2010/main" val="2149003670"/>
              </p:ext>
            </p:extLst>
          </p:nvPr>
        </p:nvGraphicFramePr>
        <p:xfrm>
          <a:off x="4572001" y="2992405"/>
          <a:ext cx="4123093" cy="1413520"/>
        </p:xfrm>
        <a:graphic>
          <a:graphicData uri="http://schemas.openxmlformats.org/drawingml/2006/table">
            <a:tbl>
              <a:tblPr firstRow="1" bandRow="1">
                <a:tableStyleId>{073A0DAA-6AF3-43AB-8588-CEC1D06C72B9}</a:tableStyleId>
              </a:tblPr>
              <a:tblGrid>
                <a:gridCol w="520131">
                  <a:extLst>
                    <a:ext uri="{9D8B030D-6E8A-4147-A177-3AD203B41FA5}">
                      <a16:colId xmlns:a16="http://schemas.microsoft.com/office/drawing/2014/main" val="20000"/>
                    </a:ext>
                  </a:extLst>
                </a:gridCol>
                <a:gridCol w="1200988">
                  <a:extLst>
                    <a:ext uri="{9D8B030D-6E8A-4147-A177-3AD203B41FA5}">
                      <a16:colId xmlns:a16="http://schemas.microsoft.com/office/drawing/2014/main" val="20001"/>
                    </a:ext>
                  </a:extLst>
                </a:gridCol>
                <a:gridCol w="1200987">
                  <a:extLst>
                    <a:ext uri="{9D8B030D-6E8A-4147-A177-3AD203B41FA5}">
                      <a16:colId xmlns:a16="http://schemas.microsoft.com/office/drawing/2014/main" val="20002"/>
                    </a:ext>
                  </a:extLst>
                </a:gridCol>
                <a:gridCol w="1200987">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name</a:t>
                      </a:r>
                    </a:p>
                  </a:txBody>
                  <a:tcPr/>
                </a:tc>
                <a:tc>
                  <a:txBody>
                    <a:bodyPr/>
                    <a:lstStyle/>
                    <a:p>
                      <a:r>
                        <a:rPr lang="en-US" dirty="0"/>
                        <a:t>artist</a:t>
                      </a:r>
                    </a:p>
                  </a:txBody>
                  <a:tcPr/>
                </a:tc>
                <a:tc>
                  <a:txBody>
                    <a:bodyPr/>
                    <a:lstStyle/>
                    <a:p>
                      <a:r>
                        <a:rPr lang="en-US" dirty="0"/>
                        <a:t>year</a:t>
                      </a:r>
                    </a:p>
                  </a:txBody>
                  <a:tcPr/>
                </a:tc>
                <a:extLst>
                  <a:ext uri="{0D108BD9-81ED-4DB2-BD59-A6C34878D82A}">
                    <a16:rowId xmlns:a16="http://schemas.microsoft.com/office/drawing/2014/main" val="10000"/>
                  </a:ext>
                </a:extLst>
              </a:tr>
              <a:tr h="671840">
                <a:tc>
                  <a:txBody>
                    <a:bodyPr/>
                    <a:lstStyle/>
                    <a:p>
                      <a:r>
                        <a:rPr lang="en-US" dirty="0"/>
                        <a:t>11</a:t>
                      </a:r>
                    </a:p>
                  </a:txBody>
                  <a:tcPr/>
                </a:tc>
                <a:tc>
                  <a:txBody>
                    <a:bodyPr/>
                    <a:lstStyle/>
                    <a:p>
                      <a:r>
                        <a:rPr lang="en-US" dirty="0"/>
                        <a:t>Mr. Beast</a:t>
                      </a:r>
                    </a:p>
                  </a:txBody>
                  <a:tcPr/>
                </a:tc>
                <a:tc>
                  <a:txBody>
                    <a:bodyPr/>
                    <a:lstStyle/>
                    <a:p>
                      <a:r>
                        <a:rPr lang="en-US" dirty="0" err="1"/>
                        <a:t>Mogwai</a:t>
                      </a:r>
                      <a:endParaRPr lang="en-US" dirty="0"/>
                    </a:p>
                  </a:txBody>
                  <a:tcPr/>
                </a:tc>
                <a:tc>
                  <a:txBody>
                    <a:bodyPr/>
                    <a:lstStyle/>
                    <a:p>
                      <a:r>
                        <a:rPr lang="en-US" dirty="0"/>
                        <a:t>2006</a:t>
                      </a:r>
                    </a:p>
                  </a:txBody>
                  <a:tcPr/>
                </a:tc>
                <a:extLst>
                  <a:ext uri="{0D108BD9-81ED-4DB2-BD59-A6C34878D82A}">
                    <a16:rowId xmlns:a16="http://schemas.microsoft.com/office/drawing/2014/main" val="10001"/>
                  </a:ext>
                </a:extLst>
              </a:tr>
              <a:tr h="370840">
                <a:tc>
                  <a:txBody>
                    <a:bodyPr/>
                    <a:lstStyle/>
                    <a:p>
                      <a:r>
                        <a:rPr lang="en-US" dirty="0"/>
                        <a:t>22</a:t>
                      </a:r>
                    </a:p>
                  </a:txBody>
                  <a:tcPr/>
                </a:tc>
                <a:tc>
                  <a:txBody>
                    <a:bodyPr/>
                    <a:lstStyle/>
                    <a:p>
                      <a:r>
                        <a:rPr lang="en-US" dirty="0"/>
                        <a:t>Atomic</a:t>
                      </a:r>
                    </a:p>
                  </a:txBody>
                  <a:tcPr/>
                </a:tc>
                <a:tc>
                  <a:txBody>
                    <a:bodyPr/>
                    <a:lstStyle/>
                    <a:p>
                      <a:r>
                        <a:rPr lang="en-US" dirty="0" err="1"/>
                        <a:t>Mogwai</a:t>
                      </a:r>
                      <a:endParaRPr lang="en-US" dirty="0"/>
                    </a:p>
                  </a:txBody>
                  <a:tcPr/>
                </a:tc>
                <a:tc>
                  <a:txBody>
                    <a:bodyPr/>
                    <a:lstStyle/>
                    <a:p>
                      <a:r>
                        <a:rPr lang="en-US" dirty="0"/>
                        <a:t>2015</a:t>
                      </a:r>
                    </a:p>
                  </a:txBody>
                  <a:tcPr/>
                </a:tc>
                <a:extLst>
                  <a:ext uri="{0D108BD9-81ED-4DB2-BD59-A6C34878D82A}">
                    <a16:rowId xmlns:a16="http://schemas.microsoft.com/office/drawing/2014/main" val="10002"/>
                  </a:ext>
                </a:extLst>
              </a:tr>
            </a:tbl>
          </a:graphicData>
        </a:graphic>
      </p:graphicFrame>
      <p:sp>
        <p:nvSpPr>
          <p:cNvPr id="12" name="TextBox 11"/>
          <p:cNvSpPr txBox="1"/>
          <p:nvPr/>
        </p:nvSpPr>
        <p:spPr>
          <a:xfrm>
            <a:off x="4572002" y="4462685"/>
            <a:ext cx="4419598" cy="461665"/>
          </a:xfrm>
          <a:prstGeom prst="rect">
            <a:avLst/>
          </a:prstGeom>
          <a:noFill/>
        </p:spPr>
        <p:txBody>
          <a:bodyPr wrap="square" rtlCol="0">
            <a:spAutoFit/>
          </a:bodyPr>
          <a:lstStyle/>
          <a:p>
            <a:r>
              <a:rPr lang="en-US" b="1" dirty="0"/>
              <a:t>Album</a:t>
            </a:r>
            <a:r>
              <a:rPr lang="en-US" dirty="0"/>
              <a:t>(id, name, </a:t>
            </a:r>
            <a:r>
              <a:rPr lang="en-US" dirty="0" err="1"/>
              <a:t>artist_id</a:t>
            </a:r>
            <a:r>
              <a:rPr lang="en-US" dirty="0"/>
              <a:t>, year)</a:t>
            </a:r>
          </a:p>
        </p:txBody>
      </p:sp>
      <p:graphicFrame>
        <p:nvGraphicFramePr>
          <p:cNvPr id="13" name="Table 12"/>
          <p:cNvGraphicFramePr>
            <a:graphicFrameLocks noGrp="1"/>
          </p:cNvGraphicFramePr>
          <p:nvPr>
            <p:extLst>
              <p:ext uri="{D42A27DB-BD31-4B8C-83A1-F6EECF244321}">
                <p14:modId xmlns:p14="http://schemas.microsoft.com/office/powerpoint/2010/main" val="536993989"/>
              </p:ext>
            </p:extLst>
          </p:nvPr>
        </p:nvGraphicFramePr>
        <p:xfrm>
          <a:off x="4572001" y="5010656"/>
          <a:ext cx="4123093" cy="1413520"/>
        </p:xfrm>
        <a:graphic>
          <a:graphicData uri="http://schemas.openxmlformats.org/drawingml/2006/table">
            <a:tbl>
              <a:tblPr firstRow="1" bandRow="1">
                <a:tableStyleId>{073A0DAA-6AF3-43AB-8588-CEC1D06C72B9}</a:tableStyleId>
              </a:tblPr>
              <a:tblGrid>
                <a:gridCol w="520131">
                  <a:extLst>
                    <a:ext uri="{9D8B030D-6E8A-4147-A177-3AD203B41FA5}">
                      <a16:colId xmlns:a16="http://schemas.microsoft.com/office/drawing/2014/main" val="20000"/>
                    </a:ext>
                  </a:extLst>
                </a:gridCol>
                <a:gridCol w="1200988">
                  <a:extLst>
                    <a:ext uri="{9D8B030D-6E8A-4147-A177-3AD203B41FA5}">
                      <a16:colId xmlns:a16="http://schemas.microsoft.com/office/drawing/2014/main" val="20001"/>
                    </a:ext>
                  </a:extLst>
                </a:gridCol>
                <a:gridCol w="1200987">
                  <a:extLst>
                    <a:ext uri="{9D8B030D-6E8A-4147-A177-3AD203B41FA5}">
                      <a16:colId xmlns:a16="http://schemas.microsoft.com/office/drawing/2014/main" val="20002"/>
                    </a:ext>
                  </a:extLst>
                </a:gridCol>
                <a:gridCol w="1200987">
                  <a:extLst>
                    <a:ext uri="{9D8B030D-6E8A-4147-A177-3AD203B41FA5}">
                      <a16:colId xmlns:a16="http://schemas.microsoft.com/office/drawing/2014/main" val="20003"/>
                    </a:ext>
                  </a:extLst>
                </a:gridCol>
              </a:tblGrid>
              <a:tr h="370840">
                <a:tc>
                  <a:txBody>
                    <a:bodyPr/>
                    <a:lstStyle/>
                    <a:p>
                      <a:r>
                        <a:rPr lang="en-US" dirty="0"/>
                        <a:t>id</a:t>
                      </a:r>
                    </a:p>
                  </a:txBody>
                  <a:tcPr/>
                </a:tc>
                <a:tc>
                  <a:txBody>
                    <a:bodyPr/>
                    <a:lstStyle/>
                    <a:p>
                      <a:r>
                        <a:rPr lang="en-US" dirty="0"/>
                        <a:t>name</a:t>
                      </a:r>
                    </a:p>
                  </a:txBody>
                  <a:tcPr/>
                </a:tc>
                <a:tc>
                  <a:txBody>
                    <a:bodyPr/>
                    <a:lstStyle/>
                    <a:p>
                      <a:r>
                        <a:rPr lang="en-US" dirty="0" err="1"/>
                        <a:t>artist_id</a:t>
                      </a:r>
                      <a:endParaRPr lang="en-US" dirty="0"/>
                    </a:p>
                  </a:txBody>
                  <a:tcPr/>
                </a:tc>
                <a:tc>
                  <a:txBody>
                    <a:bodyPr/>
                    <a:lstStyle/>
                    <a:p>
                      <a:r>
                        <a:rPr lang="en-US" dirty="0"/>
                        <a:t>year</a:t>
                      </a:r>
                    </a:p>
                  </a:txBody>
                  <a:tcPr/>
                </a:tc>
                <a:extLst>
                  <a:ext uri="{0D108BD9-81ED-4DB2-BD59-A6C34878D82A}">
                    <a16:rowId xmlns:a16="http://schemas.microsoft.com/office/drawing/2014/main" val="10000"/>
                  </a:ext>
                </a:extLst>
              </a:tr>
              <a:tr h="671840">
                <a:tc>
                  <a:txBody>
                    <a:bodyPr/>
                    <a:lstStyle/>
                    <a:p>
                      <a:r>
                        <a:rPr lang="en-US" dirty="0"/>
                        <a:t>11</a:t>
                      </a:r>
                    </a:p>
                  </a:txBody>
                  <a:tcPr/>
                </a:tc>
                <a:tc>
                  <a:txBody>
                    <a:bodyPr/>
                    <a:lstStyle/>
                    <a:p>
                      <a:r>
                        <a:rPr lang="en-US" dirty="0"/>
                        <a:t>Mr. Beast</a:t>
                      </a:r>
                    </a:p>
                  </a:txBody>
                  <a:tcPr/>
                </a:tc>
                <a:tc>
                  <a:txBody>
                    <a:bodyPr/>
                    <a:lstStyle/>
                    <a:p>
                      <a:r>
                        <a:rPr lang="en-US" dirty="0"/>
                        <a:t>123</a:t>
                      </a:r>
                    </a:p>
                  </a:txBody>
                  <a:tcPr/>
                </a:tc>
                <a:tc>
                  <a:txBody>
                    <a:bodyPr/>
                    <a:lstStyle/>
                    <a:p>
                      <a:r>
                        <a:rPr lang="en-US" dirty="0"/>
                        <a:t>2006</a:t>
                      </a:r>
                    </a:p>
                  </a:txBody>
                  <a:tcPr/>
                </a:tc>
                <a:extLst>
                  <a:ext uri="{0D108BD9-81ED-4DB2-BD59-A6C34878D82A}">
                    <a16:rowId xmlns:a16="http://schemas.microsoft.com/office/drawing/2014/main" val="10001"/>
                  </a:ext>
                </a:extLst>
              </a:tr>
              <a:tr h="370840">
                <a:tc>
                  <a:txBody>
                    <a:bodyPr/>
                    <a:lstStyle/>
                    <a:p>
                      <a:r>
                        <a:rPr lang="en-US" dirty="0"/>
                        <a:t>22</a:t>
                      </a:r>
                    </a:p>
                  </a:txBody>
                  <a:tcPr/>
                </a:tc>
                <a:tc>
                  <a:txBody>
                    <a:bodyPr/>
                    <a:lstStyle/>
                    <a:p>
                      <a:r>
                        <a:rPr lang="en-US" dirty="0"/>
                        <a:t>Atomic</a:t>
                      </a:r>
                    </a:p>
                  </a:txBody>
                  <a:tcPr/>
                </a:tc>
                <a:tc>
                  <a:txBody>
                    <a:bodyPr/>
                    <a:lstStyle/>
                    <a:p>
                      <a:r>
                        <a:rPr lang="en-US" dirty="0"/>
                        <a:t>123</a:t>
                      </a:r>
                    </a:p>
                  </a:txBody>
                  <a:tcPr/>
                </a:tc>
                <a:tc>
                  <a:txBody>
                    <a:bodyPr/>
                    <a:lstStyle/>
                    <a:p>
                      <a:r>
                        <a:rPr lang="en-US" dirty="0"/>
                        <a:t>2015</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015705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Prerequisites</a:t>
            </a:r>
          </a:p>
        </p:txBody>
      </p:sp>
      <p:sp>
        <p:nvSpPr>
          <p:cNvPr id="3" name="Content Placeholder 2"/>
          <p:cNvSpPr>
            <a:spLocks noGrp="1"/>
          </p:cNvSpPr>
          <p:nvPr>
            <p:ph idx="1"/>
          </p:nvPr>
        </p:nvSpPr>
        <p:spPr/>
        <p:txBody>
          <a:bodyPr/>
          <a:lstStyle/>
          <a:p>
            <a:r>
              <a:rPr lang="en-US" dirty="0"/>
              <a:t>Required courses</a:t>
            </a:r>
          </a:p>
          <a:p>
            <a:pPr lvl="1"/>
            <a:r>
              <a:rPr lang="en-US" dirty="0"/>
              <a:t>CS-105: Introduction to object-oriented programming</a:t>
            </a:r>
          </a:p>
          <a:p>
            <a:pPr lvl="1"/>
            <a:r>
              <a:rPr lang="en-US" dirty="0"/>
              <a:t>CS-150: Discrete structures</a:t>
            </a:r>
          </a:p>
          <a:p>
            <a:pPr lvl="1"/>
            <a:r>
              <a:rPr lang="en-US" b="1" dirty="0"/>
              <a:t>CS-322: Introduction to database systems</a:t>
            </a:r>
          </a:p>
          <a:p>
            <a:pPr lvl="1"/>
            <a:endParaRPr lang="en-US" b="1" dirty="0"/>
          </a:p>
          <a:p>
            <a:r>
              <a:rPr lang="en-US" dirty="0"/>
              <a:t>Recommended courses</a:t>
            </a:r>
          </a:p>
          <a:p>
            <a:pPr lvl="1"/>
            <a:r>
              <a:rPr lang="en-US" dirty="0"/>
              <a:t>CS-323: Operating systems</a:t>
            </a:r>
            <a:br>
              <a:rPr lang="en-US" dirty="0"/>
            </a:br>
            <a:endParaRPr lang="en-US" dirty="0"/>
          </a:p>
          <a:p>
            <a:r>
              <a:rPr lang="en-US" dirty="0">
                <a:solidFill>
                  <a:srgbClr val="FF0000"/>
                </a:solidFill>
              </a:rPr>
              <a:t>Refresh your database knowledge</a:t>
            </a: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3</a:t>
            </a:fld>
            <a:endParaRPr lang="en-US"/>
          </a:p>
        </p:txBody>
      </p:sp>
    </p:spTree>
    <p:extLst>
      <p:ext uri="{BB962C8B-B14F-4D97-AF65-F5344CB8AC3E}">
        <p14:creationId xmlns:p14="http://schemas.microsoft.com/office/powerpoint/2010/main" val="669106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Model: Queries</a:t>
            </a:r>
          </a:p>
        </p:txBody>
      </p:sp>
      <p:sp>
        <p:nvSpPr>
          <p:cNvPr id="3" name="Content Placeholder 2"/>
          <p:cNvSpPr>
            <a:spLocks noGrp="1"/>
          </p:cNvSpPr>
          <p:nvPr>
            <p:ph idx="1"/>
          </p:nvPr>
        </p:nvSpPr>
        <p:spPr/>
        <p:txBody>
          <a:bodyPr/>
          <a:lstStyle/>
          <a:p>
            <a:pPr marL="0" indent="0">
              <a:buNone/>
            </a:pPr>
            <a:r>
              <a:rPr lang="en-US" dirty="0"/>
              <a:t>The relational model is independent of any query language implementation.</a:t>
            </a:r>
          </a:p>
          <a:p>
            <a:pPr marL="0" indent="0">
              <a:buNone/>
            </a:pPr>
            <a:endParaRPr lang="en-US" dirty="0"/>
          </a:p>
          <a:p>
            <a:pPr marL="0" indent="0">
              <a:buNone/>
            </a:pPr>
            <a:r>
              <a:rPr lang="en-US" b="1" dirty="0"/>
              <a:t>SQL</a:t>
            </a:r>
            <a:r>
              <a:rPr lang="en-US" dirty="0"/>
              <a:t> is the de facto standard.</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30</a:t>
            </a:fld>
            <a:endParaRPr lang="en-US" dirty="0"/>
          </a:p>
        </p:txBody>
      </p:sp>
      <p:grpSp>
        <p:nvGrpSpPr>
          <p:cNvPr id="10" name="Group 9"/>
          <p:cNvGrpSpPr/>
          <p:nvPr/>
        </p:nvGrpSpPr>
        <p:grpSpPr>
          <a:xfrm>
            <a:off x="491196" y="4358025"/>
            <a:ext cx="3986200" cy="1631216"/>
            <a:chOff x="491196" y="4358025"/>
            <a:chExt cx="3986200" cy="1631216"/>
          </a:xfrm>
        </p:grpSpPr>
        <p:sp>
          <p:nvSpPr>
            <p:cNvPr id="5" name="Rectangle 4"/>
            <p:cNvSpPr/>
            <p:nvPr/>
          </p:nvSpPr>
          <p:spPr>
            <a:xfrm>
              <a:off x="491196" y="4365104"/>
              <a:ext cx="3986200" cy="1368152"/>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solidFill>
                  <a:schemeClr val="tx1"/>
                </a:solidFill>
                <a:latin typeface="Consolas" panose="020B0609020204030204" pitchFamily="49" charset="0"/>
                <a:cs typeface="Consolas" panose="020B0609020204030204" pitchFamily="49" charset="0"/>
              </a:endParaRPr>
            </a:p>
          </p:txBody>
        </p:sp>
        <p:sp>
          <p:nvSpPr>
            <p:cNvPr id="6" name="Rectangle 5"/>
            <p:cNvSpPr/>
            <p:nvPr/>
          </p:nvSpPr>
          <p:spPr>
            <a:xfrm>
              <a:off x="491196" y="4358025"/>
              <a:ext cx="3986200" cy="1631216"/>
            </a:xfrm>
            <a:prstGeom prst="rect">
              <a:avLst/>
            </a:prstGeom>
          </p:spPr>
          <p:txBody>
            <a:bodyPr wrap="square">
              <a:spAutoFit/>
            </a:bodyPr>
            <a:lstStyle/>
            <a:p>
              <a:r>
                <a:rPr lang="en-US" sz="2000" b="1" dirty="0">
                  <a:latin typeface="Consolas" panose="020B0609020204030204" pitchFamily="49" charset="0"/>
                  <a:cs typeface="Consolas" panose="020B0609020204030204" pitchFamily="49" charset="0"/>
                </a:rPr>
                <a:t>for</a:t>
              </a:r>
              <a:r>
                <a:rPr lang="en-US" sz="2000" dirty="0">
                  <a:latin typeface="Consolas" panose="020B0609020204030204" pitchFamily="49" charset="0"/>
                  <a:cs typeface="Consolas" panose="020B0609020204030204" pitchFamily="49" charset="0"/>
                </a:rPr>
                <a:t> line </a:t>
              </a:r>
              <a:r>
                <a:rPr lang="en-US" sz="2000" b="1" dirty="0">
                  <a:latin typeface="Consolas" panose="020B0609020204030204" pitchFamily="49" charset="0"/>
                  <a:cs typeface="Consolas" panose="020B0609020204030204" pitchFamily="49" charset="0"/>
                </a:rPr>
                <a:t>in</a:t>
              </a:r>
              <a:r>
                <a:rPr lang="en-US" sz="2000" dirty="0">
                  <a:latin typeface="Consolas" panose="020B0609020204030204" pitchFamily="49" charset="0"/>
                  <a:cs typeface="Consolas" panose="020B0609020204030204" pitchFamily="49" charset="0"/>
                </a:rPr>
                <a:t> file:</a:t>
              </a:r>
              <a:br>
                <a:rPr lang="en-US" sz="2000" dirty="0">
                  <a:latin typeface="Consolas" panose="020B0609020204030204" pitchFamily="49" charset="0"/>
                  <a:cs typeface="Consolas" panose="020B0609020204030204" pitchFamily="49" charset="0"/>
                </a:rPr>
              </a:br>
              <a:r>
                <a:rPr lang="en-US" sz="2000" dirty="0">
                  <a:latin typeface="Consolas" panose="020B0609020204030204" pitchFamily="49" charset="0"/>
                  <a:cs typeface="Consolas" panose="020B0609020204030204" pitchFamily="49" charset="0"/>
                </a:rPr>
                <a:t>  record = </a:t>
              </a:r>
              <a:r>
                <a:rPr lang="en-US" sz="2000" b="1" dirty="0">
                  <a:latin typeface="Consolas" panose="020B0609020204030204" pitchFamily="49" charset="0"/>
                  <a:cs typeface="Consolas" panose="020B0609020204030204" pitchFamily="49" charset="0"/>
                </a:rPr>
                <a:t>parse</a:t>
              </a:r>
              <a:r>
                <a:rPr lang="en-US" sz="2000" dirty="0">
                  <a:latin typeface="Consolas" panose="020B0609020204030204" pitchFamily="49" charset="0"/>
                  <a:cs typeface="Consolas" panose="020B0609020204030204" pitchFamily="49" charset="0"/>
                </a:rPr>
                <a:t>(line)</a:t>
              </a:r>
            </a:p>
            <a:p>
              <a:r>
                <a:rPr lang="en-US" sz="2000" dirty="0">
                  <a:latin typeface="Consolas" panose="020B0609020204030204" pitchFamily="49" charset="0"/>
                  <a:cs typeface="Consolas" panose="020B0609020204030204" pitchFamily="49" charset="0"/>
                </a:rPr>
                <a:t>  if 2012 </a:t>
              </a:r>
              <a:r>
                <a:rPr lang="en-US" sz="2000" b="1" dirty="0">
                  <a:latin typeface="Consolas" panose="020B0609020204030204" pitchFamily="49" charset="0"/>
                  <a:cs typeface="Consolas" panose="020B0609020204030204" pitchFamily="49" charset="0"/>
                </a:rPr>
                <a:t>==</a:t>
              </a:r>
              <a:r>
                <a:rPr lang="en-US" sz="2000" dirty="0">
                  <a:latin typeface="Consolas" panose="020B0609020204030204" pitchFamily="49" charset="0"/>
                  <a:cs typeface="Consolas" panose="020B0609020204030204" pitchFamily="49" charset="0"/>
                </a:rPr>
                <a:t> </a:t>
              </a:r>
              <a:r>
                <a:rPr lang="en-US" sz="2000" b="1" dirty="0" err="1">
                  <a:latin typeface="Consolas" panose="020B0609020204030204" pitchFamily="49" charset="0"/>
                  <a:cs typeface="Consolas" panose="020B0609020204030204" pitchFamily="49" charset="0"/>
                </a:rPr>
                <a:t>int</a:t>
              </a:r>
              <a:r>
                <a:rPr lang="en-US" sz="2000" dirty="0">
                  <a:latin typeface="Consolas" panose="020B0609020204030204" pitchFamily="49" charset="0"/>
                  <a:cs typeface="Consolas" panose="020B0609020204030204" pitchFamily="49" charset="0"/>
                </a:rPr>
                <a:t>(record[2])</a:t>
              </a:r>
            </a:p>
            <a:p>
              <a:r>
                <a:rPr lang="en-US" sz="2000" dirty="0">
                  <a:latin typeface="Consolas" panose="020B0609020204030204" pitchFamily="49" charset="0"/>
                  <a:cs typeface="Consolas" panose="020B0609020204030204" pitchFamily="49" charset="0"/>
                </a:rPr>
                <a:t>    </a:t>
              </a:r>
              <a:r>
                <a:rPr lang="en-US" sz="2000" b="1" dirty="0">
                  <a:latin typeface="Consolas" panose="020B0609020204030204" pitchFamily="49" charset="0"/>
                  <a:cs typeface="Consolas" panose="020B0609020204030204" pitchFamily="49" charset="0"/>
                </a:rPr>
                <a:t>print</a:t>
              </a:r>
              <a:r>
                <a:rPr lang="en-US" sz="2000" dirty="0">
                  <a:latin typeface="Consolas" panose="020B0609020204030204" pitchFamily="49" charset="0"/>
                  <a:cs typeface="Consolas" panose="020B0609020204030204" pitchFamily="49" charset="0"/>
                </a:rPr>
                <a:t> record[0]</a:t>
              </a:r>
              <a:br>
                <a:rPr lang="en-US" sz="2000" dirty="0">
                  <a:latin typeface="Consolas" panose="020B0609020204030204" pitchFamily="49" charset="0"/>
                  <a:cs typeface="Consolas" panose="020B0609020204030204" pitchFamily="49" charset="0"/>
                </a:rPr>
              </a:br>
              <a:endParaRPr lang="en-US" sz="2000" dirty="0">
                <a:latin typeface="Consolas" panose="020B0609020204030204" pitchFamily="49" charset="0"/>
                <a:cs typeface="Consolas" panose="020B0609020204030204" pitchFamily="49" charset="0"/>
              </a:endParaRPr>
            </a:p>
          </p:txBody>
        </p:sp>
      </p:grpSp>
      <p:grpSp>
        <p:nvGrpSpPr>
          <p:cNvPr id="9" name="Group 8"/>
          <p:cNvGrpSpPr/>
          <p:nvPr/>
        </p:nvGrpSpPr>
        <p:grpSpPr>
          <a:xfrm>
            <a:off x="4932040" y="4502041"/>
            <a:ext cx="3986200" cy="1015663"/>
            <a:chOff x="4932040" y="4502041"/>
            <a:chExt cx="3986200" cy="1015663"/>
          </a:xfrm>
        </p:grpSpPr>
        <p:sp>
          <p:nvSpPr>
            <p:cNvPr id="7" name="Rectangle 6"/>
            <p:cNvSpPr/>
            <p:nvPr/>
          </p:nvSpPr>
          <p:spPr>
            <a:xfrm>
              <a:off x="4932040" y="4509120"/>
              <a:ext cx="2568110" cy="100858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800" dirty="0">
                <a:solidFill>
                  <a:schemeClr val="tx1"/>
                </a:solidFill>
                <a:latin typeface="Consolas" panose="020B0609020204030204" pitchFamily="49" charset="0"/>
                <a:cs typeface="Consolas" panose="020B0609020204030204" pitchFamily="49" charset="0"/>
              </a:endParaRPr>
            </a:p>
          </p:txBody>
        </p:sp>
        <p:sp>
          <p:nvSpPr>
            <p:cNvPr id="8" name="Rectangle 7"/>
            <p:cNvSpPr/>
            <p:nvPr/>
          </p:nvSpPr>
          <p:spPr>
            <a:xfrm>
              <a:off x="4932040" y="4502041"/>
              <a:ext cx="3986200" cy="1015663"/>
            </a:xfrm>
            <a:prstGeom prst="rect">
              <a:avLst/>
            </a:prstGeom>
          </p:spPr>
          <p:txBody>
            <a:bodyPr wrap="square">
              <a:spAutoFit/>
            </a:bodyPr>
            <a:lstStyle/>
            <a:p>
              <a:r>
                <a:rPr lang="en-US" sz="2000" b="1" dirty="0">
                  <a:latin typeface="Consolas" panose="020B0609020204030204" pitchFamily="49" charset="0"/>
                  <a:cs typeface="Consolas" panose="020B0609020204030204" pitchFamily="49" charset="0"/>
                </a:rPr>
                <a:t>SELECT </a:t>
              </a:r>
              <a:r>
                <a:rPr lang="en-US" sz="2000" dirty="0">
                  <a:latin typeface="Consolas" panose="020B0609020204030204" pitchFamily="49" charset="0"/>
                  <a:cs typeface="Consolas" panose="020B0609020204030204" pitchFamily="49" charset="0"/>
                </a:rPr>
                <a:t>name</a:t>
              </a:r>
              <a:br>
                <a:rPr lang="en-US" sz="2000" b="1" dirty="0">
                  <a:latin typeface="Consolas" panose="020B0609020204030204" pitchFamily="49" charset="0"/>
                  <a:cs typeface="Consolas" panose="020B0609020204030204" pitchFamily="49" charset="0"/>
                </a:rPr>
              </a:br>
              <a:r>
                <a:rPr lang="en-US" sz="2000" b="1" dirty="0">
                  <a:latin typeface="Consolas" panose="020B0609020204030204" pitchFamily="49" charset="0"/>
                  <a:cs typeface="Consolas" panose="020B0609020204030204" pitchFamily="49" charset="0"/>
                </a:rPr>
                <a:t>FROM </a:t>
              </a:r>
              <a:r>
                <a:rPr lang="en-US" sz="2000" dirty="0">
                  <a:latin typeface="Consolas" panose="020B0609020204030204" pitchFamily="49" charset="0"/>
                  <a:cs typeface="Consolas" panose="020B0609020204030204" pitchFamily="49" charset="0"/>
                </a:rPr>
                <a:t>album</a:t>
              </a:r>
              <a:br>
                <a:rPr lang="en-US" sz="2000" b="1" dirty="0">
                  <a:latin typeface="Consolas" panose="020B0609020204030204" pitchFamily="49" charset="0"/>
                  <a:cs typeface="Consolas" panose="020B0609020204030204" pitchFamily="49" charset="0"/>
                </a:rPr>
              </a:br>
              <a:r>
                <a:rPr lang="en-US" sz="2000" b="1" dirty="0">
                  <a:latin typeface="Consolas" panose="020B0609020204030204" pitchFamily="49" charset="0"/>
                  <a:cs typeface="Consolas" panose="020B0609020204030204" pitchFamily="49" charset="0"/>
                </a:rPr>
                <a:t>WHERE </a:t>
              </a:r>
              <a:r>
                <a:rPr lang="en-US" sz="2000" dirty="0">
                  <a:latin typeface="Consolas" panose="020B0609020204030204" pitchFamily="49" charset="0"/>
                  <a:cs typeface="Consolas" panose="020B0609020204030204" pitchFamily="49" charset="0"/>
                </a:rPr>
                <a:t>year = 2012</a:t>
              </a:r>
            </a:p>
          </p:txBody>
        </p:sp>
      </p:grpSp>
    </p:spTree>
    <p:extLst>
      <p:ext uri="{BB962C8B-B14F-4D97-AF65-F5344CB8AC3E}">
        <p14:creationId xmlns:p14="http://schemas.microsoft.com/office/powerpoint/2010/main" val="3289743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a:t>Data Manipulation Languages (DML)</a:t>
            </a:r>
          </a:p>
        </p:txBody>
      </p:sp>
      <p:sp>
        <p:nvSpPr>
          <p:cNvPr id="3" name="Content Placeholder 2"/>
          <p:cNvSpPr>
            <a:spLocks noGrp="1"/>
          </p:cNvSpPr>
          <p:nvPr>
            <p:ph idx="1"/>
          </p:nvPr>
        </p:nvSpPr>
        <p:spPr>
          <a:xfrm>
            <a:off x="251520" y="1219200"/>
            <a:ext cx="8568952" cy="4906963"/>
          </a:xfrm>
        </p:spPr>
        <p:txBody>
          <a:bodyPr/>
          <a:lstStyle/>
          <a:p>
            <a:pPr marL="0" indent="0">
              <a:buNone/>
            </a:pPr>
            <a:r>
              <a:rPr lang="en-US" dirty="0"/>
              <a:t>How to store and retrieve information from a db.</a:t>
            </a:r>
          </a:p>
          <a:p>
            <a:pPr marL="0" indent="0">
              <a:buNone/>
            </a:pPr>
            <a:endParaRPr lang="en-US" dirty="0"/>
          </a:p>
          <a:p>
            <a:pPr marL="0" indent="0">
              <a:buNone/>
            </a:pPr>
            <a:r>
              <a:rPr lang="en-US" dirty="0"/>
              <a:t>(Procedural) Relational Algebra: </a:t>
            </a:r>
            <a:br>
              <a:rPr lang="en-US" dirty="0"/>
            </a:br>
            <a:r>
              <a:rPr lang="en-US" dirty="0"/>
              <a:t>Query specifiers high-level strategy the DBMS should use to find the desired result</a:t>
            </a:r>
          </a:p>
          <a:p>
            <a:pPr marL="0" indent="0">
              <a:buNone/>
            </a:pPr>
            <a:endParaRPr lang="en-US" dirty="0"/>
          </a:p>
          <a:p>
            <a:pPr marL="0" indent="0">
              <a:buNone/>
            </a:pPr>
            <a:r>
              <a:rPr lang="en-US" dirty="0"/>
              <a:t>(Non-procedural) Relational Calculus: </a:t>
            </a:r>
            <a:br>
              <a:rPr lang="en-US" dirty="0"/>
            </a:br>
            <a:r>
              <a:rPr lang="en-US" dirty="0"/>
              <a:t>The query specifies only what data is wanted and </a:t>
            </a:r>
            <a:r>
              <a:rPr lang="en-US" b="1" dirty="0"/>
              <a:t>not </a:t>
            </a:r>
            <a:r>
              <a:rPr lang="en-US" dirty="0"/>
              <a:t>how to find it</a:t>
            </a:r>
          </a:p>
          <a:p>
            <a:pPr marL="0" indent="0">
              <a:buNone/>
            </a:pP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31</a:t>
            </a:fld>
            <a:endParaRPr lang="en-US"/>
          </a:p>
        </p:txBody>
      </p:sp>
    </p:spTree>
    <p:extLst>
      <p:ext uri="{BB962C8B-B14F-4D97-AF65-F5344CB8AC3E}">
        <p14:creationId xmlns:p14="http://schemas.microsoft.com/office/powerpoint/2010/main" val="3318392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a:t>Data Manipulation Languages (DML)</a:t>
            </a:r>
          </a:p>
        </p:txBody>
      </p:sp>
      <p:sp>
        <p:nvSpPr>
          <p:cNvPr id="3" name="Content Placeholder 2"/>
          <p:cNvSpPr>
            <a:spLocks noGrp="1"/>
          </p:cNvSpPr>
          <p:nvPr>
            <p:ph idx="1"/>
          </p:nvPr>
        </p:nvSpPr>
        <p:spPr>
          <a:xfrm>
            <a:off x="251520" y="1219200"/>
            <a:ext cx="8568952" cy="4906963"/>
          </a:xfrm>
        </p:spPr>
        <p:txBody>
          <a:bodyPr/>
          <a:lstStyle/>
          <a:p>
            <a:pPr marL="0" indent="0">
              <a:buNone/>
            </a:pPr>
            <a:r>
              <a:rPr lang="en-US" dirty="0"/>
              <a:t>How to store and retrieve information from a db.</a:t>
            </a:r>
          </a:p>
          <a:p>
            <a:pPr marL="0" indent="0">
              <a:buNone/>
            </a:pPr>
            <a:endParaRPr lang="en-US" dirty="0"/>
          </a:p>
          <a:p>
            <a:pPr marL="0" indent="0">
              <a:buNone/>
            </a:pPr>
            <a:r>
              <a:rPr lang="en-US" b="1" dirty="0"/>
              <a:t>(Non-procedural) Relational Calculus: </a:t>
            </a:r>
            <a:br>
              <a:rPr lang="en-US" dirty="0"/>
            </a:br>
            <a:r>
              <a:rPr lang="en-US" dirty="0"/>
              <a:t>The query specifies only what data is wanted and </a:t>
            </a:r>
            <a:r>
              <a:rPr lang="en-US" b="1" dirty="0"/>
              <a:t>not </a:t>
            </a:r>
            <a:r>
              <a:rPr lang="en-US" dirty="0"/>
              <a:t>how to find it</a:t>
            </a:r>
          </a:p>
          <a:p>
            <a:pPr marL="0" indent="0">
              <a:buNone/>
            </a:pPr>
            <a:endParaRPr lang="en-US" dirty="0"/>
          </a:p>
          <a:p>
            <a:pPr marL="0" indent="0">
              <a:buNone/>
            </a:pPr>
            <a:r>
              <a:rPr lang="en-US" b="1" dirty="0"/>
              <a:t>(Procedural) Relational Algebra: </a:t>
            </a:r>
            <a:br>
              <a:rPr lang="en-US" dirty="0"/>
            </a:br>
            <a:r>
              <a:rPr lang="en-US" dirty="0"/>
              <a:t>Query specifiers high-level strategy the DBMS should use to find the desired result</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32</a:t>
            </a:fld>
            <a:endParaRPr lang="en-US"/>
          </a:p>
        </p:txBody>
      </p:sp>
    </p:spTree>
    <p:extLst>
      <p:ext uri="{BB962C8B-B14F-4D97-AF65-F5344CB8AC3E}">
        <p14:creationId xmlns:p14="http://schemas.microsoft.com/office/powerpoint/2010/main" val="6560166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Calculus</a:t>
            </a:r>
          </a:p>
        </p:txBody>
      </p:sp>
      <p:sp>
        <p:nvSpPr>
          <p:cNvPr id="3" name="Content Placeholder 2"/>
          <p:cNvSpPr>
            <a:spLocks noGrp="1"/>
          </p:cNvSpPr>
          <p:nvPr>
            <p:ph idx="1"/>
          </p:nvPr>
        </p:nvSpPr>
        <p:spPr>
          <a:xfrm>
            <a:off x="323528" y="1219200"/>
            <a:ext cx="8496944" cy="4906963"/>
          </a:xfrm>
        </p:spPr>
        <p:txBody>
          <a:bodyPr/>
          <a:lstStyle/>
          <a:p>
            <a:pPr marL="0" indent="0">
              <a:buNone/>
            </a:pPr>
            <a:r>
              <a:rPr lang="en-US" b="1" dirty="0"/>
              <a:t>Tuple Relational Calculus:</a:t>
            </a:r>
          </a:p>
          <a:p>
            <a:pPr marL="0" indent="0">
              <a:buNone/>
            </a:pPr>
            <a:r>
              <a:rPr lang="en-US" sz="2800" dirty="0"/>
              <a:t>Uses variables whose permitted values are </a:t>
            </a:r>
            <a:r>
              <a:rPr lang="en-US" sz="2800" b="1" dirty="0"/>
              <a:t>tuples</a:t>
            </a:r>
          </a:p>
          <a:p>
            <a:pPr marL="0" indent="0">
              <a:buNone/>
            </a:pPr>
            <a:endParaRPr lang="en-US" b="1" dirty="0"/>
          </a:p>
          <a:p>
            <a:pPr marL="0" indent="0">
              <a:buNone/>
            </a:pPr>
            <a:endParaRPr lang="en-US" b="1" dirty="0"/>
          </a:p>
          <a:p>
            <a:pPr marL="0" indent="0">
              <a:buNone/>
            </a:pPr>
            <a:r>
              <a:rPr lang="en-US" b="1" dirty="0"/>
              <a:t>Domain Relational Calculus:</a:t>
            </a:r>
          </a:p>
          <a:p>
            <a:pPr marL="0" indent="0">
              <a:buNone/>
            </a:pPr>
            <a:r>
              <a:rPr lang="en-US" sz="2800" dirty="0"/>
              <a:t>Uses variables to select attributes (instead of tuples).</a:t>
            </a:r>
          </a:p>
          <a:p>
            <a:pPr marL="0" indent="0">
              <a:buNone/>
            </a:pPr>
            <a:endParaRPr lang="en-US" sz="2800" dirty="0"/>
          </a:p>
          <a:p>
            <a:pPr marL="0" indent="0">
              <a:buNone/>
            </a:pPr>
            <a:endParaRPr lang="en-US" sz="2800" dirty="0"/>
          </a:p>
          <a:p>
            <a:pPr marL="0" indent="0">
              <a:buNone/>
            </a:pPr>
            <a:endParaRPr lang="en-US" sz="2800" dirty="0"/>
          </a:p>
          <a:p>
            <a:pPr marL="0" indent="0">
              <a:buNone/>
            </a:pPr>
            <a:r>
              <a:rPr lang="en-US" sz="2800" b="1" dirty="0"/>
              <a:t>Both are equivalent to relational algebra!</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33</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2065448" y="2564904"/>
                <a:ext cx="517340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𝑖𝑑</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_</m:t>
                      </m:r>
                      <m:r>
                        <a:rPr lang="en-US" b="0" i="1" smtClean="0">
                          <a:latin typeface="Cambria Math" panose="02040503050406030204" pitchFamily="18" charset="0"/>
                          <a:ea typeface="Cambria Math" panose="02040503050406030204" pitchFamily="18" charset="0"/>
                        </a:rPr>
                        <m:t>𝑖𝑑</m:t>
                      </m:r>
                      <m:r>
                        <a:rPr lang="en-US" b="0" i="1" smtClean="0">
                          <a:latin typeface="Cambria Math" panose="02040503050406030204" pitchFamily="18" charset="0"/>
                          <a:ea typeface="Cambria Math" panose="02040503050406030204" pitchFamily="18" charset="0"/>
                        </a:rPr>
                        <m:t>&gt;102}</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065448" y="2564904"/>
                <a:ext cx="5173404" cy="369332"/>
              </a:xfrm>
              <a:prstGeom prst="rect">
                <a:avLst/>
              </a:prstGeom>
              <a:blipFill rotWithShape="0">
                <a:blip r:embed="rId2"/>
                <a:stretch>
                  <a:fillRect l="-1651" t="-1667" r="-1769" b="-3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68206" y="5013176"/>
                <a:ext cx="78075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𝑖𝑑</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_</m:t>
                      </m:r>
                      <m:r>
                        <a:rPr lang="en-US" b="0" i="1" smtClean="0">
                          <a:latin typeface="Cambria Math" panose="02040503050406030204" pitchFamily="18" charset="0"/>
                        </a:rPr>
                        <m:t>𝑖𝑑</m:t>
                      </m:r>
                      <m:r>
                        <a:rPr lang="en-US" b="0" i="1" smtClean="0">
                          <a:latin typeface="Cambria Math" panose="02040503050406030204" pitchFamily="18" charset="0"/>
                        </a:rPr>
                        <m:t>&gt;|&lt;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𝑖𝑑</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𝑖𝑑</m:t>
                          </m:r>
                        </m:sub>
                      </m:sSub>
                      <m:r>
                        <a:rPr lang="en-US" i="1">
                          <a:latin typeface="Cambria Math" panose="02040503050406030204" pitchFamily="18" charset="0"/>
                        </a:rPr>
                        <m:t>&gt;</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𝑖𝑑</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2</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_</m:t>
                      </m:r>
                      <m:r>
                        <a:rPr lang="en-US" b="0" i="1" smtClean="0">
                          <a:latin typeface="Cambria Math" panose="02040503050406030204" pitchFamily="18" charset="0"/>
                          <a:ea typeface="Cambria Math" panose="02040503050406030204" pitchFamily="18" charset="0"/>
                        </a:rPr>
                        <m:t>𝑖𝑑</m:t>
                      </m:r>
                      <m:r>
                        <a:rPr lang="en-US" b="0" i="1" smtClean="0">
                          <a:latin typeface="Cambria Math" panose="02040503050406030204" pitchFamily="18" charset="0"/>
                          <a:ea typeface="Cambria Math" panose="02040503050406030204" pitchFamily="18" charset="0"/>
                        </a:rPr>
                        <m:t>&gt;102}</m:t>
                      </m:r>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668206" y="5013176"/>
                <a:ext cx="7807587" cy="369332"/>
              </a:xfrm>
              <a:prstGeom prst="rect">
                <a:avLst/>
              </a:prstGeom>
              <a:blipFill rotWithShape="0">
                <a:blip r:embed="rId3"/>
                <a:stretch>
                  <a:fillRect l="-938" t="-1639" r="-1016" b="-34426"/>
                </a:stretch>
              </a:blipFill>
            </p:spPr>
            <p:txBody>
              <a:bodyPr/>
              <a:lstStyle/>
              <a:p>
                <a:r>
                  <a:rPr lang="en-US">
                    <a:noFill/>
                  </a:rPr>
                  <a:t> </a:t>
                </a:r>
              </a:p>
            </p:txBody>
          </p:sp>
        </mc:Fallback>
      </mc:AlternateContent>
    </p:spTree>
    <p:extLst>
      <p:ext uri="{BB962C8B-B14F-4D97-AF65-F5344CB8AC3E}">
        <p14:creationId xmlns:p14="http://schemas.microsoft.com/office/powerpoint/2010/main" val="18411435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Algebra</a:t>
            </a:r>
          </a:p>
        </p:txBody>
      </p:sp>
      <p:sp>
        <p:nvSpPr>
          <p:cNvPr id="3" name="Content Placeholder 2"/>
          <p:cNvSpPr>
            <a:spLocks noGrp="1"/>
          </p:cNvSpPr>
          <p:nvPr>
            <p:ph idx="1"/>
          </p:nvPr>
        </p:nvSpPr>
        <p:spPr/>
        <p:txBody>
          <a:bodyPr/>
          <a:lstStyle/>
          <a:p>
            <a:pPr marL="0" indent="0">
              <a:buNone/>
            </a:pPr>
            <a:r>
              <a:rPr lang="en-US" dirty="0"/>
              <a:t>Fundamental operations to retrieve and manipulate tuples in a relation</a:t>
            </a:r>
          </a:p>
          <a:p>
            <a:r>
              <a:rPr lang="en-US" dirty="0"/>
              <a:t>Based on set algebra</a:t>
            </a:r>
          </a:p>
          <a:p>
            <a:pPr marL="0" indent="0">
              <a:buNone/>
            </a:pPr>
            <a:endParaRPr lang="en-US" dirty="0"/>
          </a:p>
          <a:p>
            <a:pPr marL="0" indent="0">
              <a:buNone/>
            </a:pPr>
            <a:r>
              <a:rPr lang="en-US" dirty="0"/>
              <a:t>Each operator takes one or more relations as its inputs and outputs a new relation</a:t>
            </a:r>
          </a:p>
          <a:p>
            <a:r>
              <a:rPr lang="en-US" dirty="0"/>
              <a:t>We can “chain” operators together to create more complex operations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34</a:t>
            </a:fld>
            <a:endParaRPr lang="en-US"/>
          </a:p>
        </p:txBody>
      </p:sp>
    </p:spTree>
    <p:extLst>
      <p:ext uri="{BB962C8B-B14F-4D97-AF65-F5344CB8AC3E}">
        <p14:creationId xmlns:p14="http://schemas.microsoft.com/office/powerpoint/2010/main" val="1046036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4"/>
          <p:cNvSpPr>
            <a:spLocks noGrp="1" noChangeArrowheads="1"/>
          </p:cNvSpPr>
          <p:nvPr>
            <p:ph type="title"/>
          </p:nvPr>
        </p:nvSpPr>
        <p:spPr>
          <a:xfrm>
            <a:off x="0" y="260648"/>
            <a:ext cx="9144000" cy="800100"/>
          </a:xfrm>
          <a:noFill/>
        </p:spPr>
        <p:txBody>
          <a:bodyPr/>
          <a:lstStyle/>
          <a:p>
            <a:pPr eaLnBrk="1" hangingPunct="1"/>
            <a:r>
              <a:rPr lang="en-US" dirty="0">
                <a:latin typeface="+mn-lt"/>
              </a:rPr>
              <a:t>Relational Algebra: 5 Basic Operations</a:t>
            </a:r>
          </a:p>
        </p:txBody>
      </p:sp>
      <mc:AlternateContent xmlns:mc="http://schemas.openxmlformats.org/markup-compatibility/2006" xmlns:a14="http://schemas.microsoft.com/office/drawing/2010/main">
        <mc:Choice Requires="a14">
          <p:sp>
            <p:nvSpPr>
              <p:cNvPr id="21510" name="Rectangle 5"/>
              <p:cNvSpPr>
                <a:spLocks noGrp="1" noChangeArrowheads="1"/>
              </p:cNvSpPr>
              <p:nvPr>
                <p:ph idx="1"/>
              </p:nvPr>
            </p:nvSpPr>
            <p:spPr>
              <a:xfrm>
                <a:off x="228600" y="1185863"/>
                <a:ext cx="8839200" cy="4076700"/>
              </a:xfrm>
              <a:noFill/>
            </p:spPr>
            <p:txBody>
              <a:bodyPr/>
              <a:lstStyle/>
              <a:p>
                <a:pPr eaLnBrk="1" hangingPunct="1"/>
                <a:r>
                  <a:rPr lang="en-US" sz="2800" b="1" dirty="0">
                    <a:solidFill>
                      <a:srgbClr val="C00000"/>
                    </a:solidFill>
                  </a:rPr>
                  <a:t>Selection</a:t>
                </a:r>
                <a:r>
                  <a:rPr lang="en-US" sz="2800" dirty="0"/>
                  <a:t>  (</a:t>
                </a:r>
                <a14:m>
                  <m:oMath xmlns:m="http://schemas.openxmlformats.org/officeDocument/2006/math">
                    <m:r>
                      <a:rPr lang="en-US" sz="2800" i="1" dirty="0" smtClean="0">
                        <a:latin typeface="Cambria Math" panose="02040503050406030204" pitchFamily="18" charset="0"/>
                        <a:sym typeface="Symbol" panose="05050102010706020507" pitchFamily="18" charset="2"/>
                      </a:rPr>
                      <m:t></m:t>
                    </m:r>
                  </m:oMath>
                </a14:m>
                <a:r>
                  <a:rPr lang="en-US" sz="2800" dirty="0"/>
                  <a:t>)  Selects a subset of </a:t>
                </a:r>
                <a:r>
                  <a:rPr lang="en-US" sz="2800" i="1" dirty="0">
                    <a:solidFill>
                      <a:srgbClr val="C00000"/>
                    </a:solidFill>
                  </a:rPr>
                  <a:t>rows</a:t>
                </a:r>
                <a:r>
                  <a:rPr lang="en-US" sz="2800" dirty="0"/>
                  <a:t> from relation (horizontal).</a:t>
                </a:r>
              </a:p>
              <a:p>
                <a:pPr eaLnBrk="1" hangingPunct="1"/>
                <a:r>
                  <a:rPr lang="en-US" sz="2800" b="1" dirty="0">
                    <a:solidFill>
                      <a:srgbClr val="C00000"/>
                    </a:solidFill>
                  </a:rPr>
                  <a:t>Projection</a:t>
                </a:r>
                <a:r>
                  <a:rPr lang="en-US" sz="2800" dirty="0">
                    <a:solidFill>
                      <a:schemeClr val="accent2"/>
                    </a:solidFill>
                  </a:rPr>
                  <a:t> </a:t>
                </a:r>
                <a:r>
                  <a:rPr lang="en-US" sz="2800" dirty="0"/>
                  <a:t> (</a:t>
                </a:r>
                <a14:m>
                  <m:oMath xmlns:m="http://schemas.openxmlformats.org/officeDocument/2006/math">
                    <m:r>
                      <a:rPr lang="en-US" sz="2800" i="1" dirty="0" smtClean="0">
                        <a:latin typeface="Cambria Math" panose="02040503050406030204" pitchFamily="18" charset="0"/>
                        <a:sym typeface="Symbol" panose="05050102010706020507" pitchFamily="18" charset="2"/>
                      </a:rPr>
                      <m:t></m:t>
                    </m:r>
                  </m:oMath>
                </a14:m>
                <a:r>
                  <a:rPr lang="en-US" sz="2800" dirty="0"/>
                  <a:t>)  Retains only wanted </a:t>
                </a:r>
                <a:r>
                  <a:rPr lang="en-US" sz="2800" i="1" dirty="0">
                    <a:solidFill>
                      <a:srgbClr val="C00000"/>
                    </a:solidFill>
                  </a:rPr>
                  <a:t>columns</a:t>
                </a:r>
                <a:r>
                  <a:rPr lang="en-US" sz="2800" dirty="0"/>
                  <a:t> from relation (vertical).</a:t>
                </a:r>
              </a:p>
              <a:p>
                <a:pPr eaLnBrk="1" hangingPunct="1"/>
                <a:r>
                  <a:rPr lang="en-US" sz="2800" b="1" dirty="0">
                    <a:solidFill>
                      <a:srgbClr val="C00000"/>
                    </a:solidFill>
                  </a:rPr>
                  <a:t>Cross-product</a:t>
                </a:r>
                <a:r>
                  <a:rPr lang="en-US" sz="2800" dirty="0">
                    <a:solidFill>
                      <a:schemeClr val="accent2"/>
                    </a:solidFill>
                  </a:rPr>
                  <a:t>  </a:t>
                </a:r>
                <a:r>
                  <a:rPr lang="en-US" sz="2800" dirty="0"/>
                  <a:t>(</a:t>
                </a:r>
                <a14:m>
                  <m:oMath xmlns:m="http://schemas.openxmlformats.org/officeDocument/2006/math">
                    <m:r>
                      <a:rPr lang="en-US" i="1" dirty="0" smtClean="0">
                        <a:latin typeface="Cambria Math" panose="02040503050406030204" pitchFamily="18" charset="0"/>
                      </a:rPr>
                      <m:t>×</m:t>
                    </m:r>
                  </m:oMath>
                </a14:m>
                <a:r>
                  <a:rPr lang="en-US" sz="2800" dirty="0"/>
                  <a:t>)  Allows us to combine two relations.</a:t>
                </a:r>
              </a:p>
              <a:p>
                <a:pPr eaLnBrk="1" hangingPunct="1"/>
                <a:r>
                  <a:rPr lang="en-US" sz="2800" b="1" dirty="0">
                    <a:solidFill>
                      <a:srgbClr val="C00000"/>
                    </a:solidFill>
                  </a:rPr>
                  <a:t>Set-difference </a:t>
                </a:r>
                <a:r>
                  <a:rPr lang="en-US" sz="2800" dirty="0"/>
                  <a:t> (</a:t>
                </a:r>
                <a14:m>
                  <m:oMath xmlns:m="http://schemas.openxmlformats.org/officeDocument/2006/math">
                    <m:r>
                      <a:rPr lang="en-US" sz="2800" i="1" dirty="0" smtClean="0">
                        <a:latin typeface="Cambria Math" panose="02040503050406030204" pitchFamily="18" charset="0"/>
                      </a:rPr>
                      <m:t>–</m:t>
                    </m:r>
                  </m:oMath>
                </a14:m>
                <a:r>
                  <a:rPr lang="en-US" sz="2800" dirty="0"/>
                  <a:t>)  Tuples in r1, but not in r2.</a:t>
                </a:r>
              </a:p>
              <a:p>
                <a:pPr eaLnBrk="1" hangingPunct="1"/>
                <a:r>
                  <a:rPr lang="en-US" sz="2800" b="1" dirty="0">
                    <a:solidFill>
                      <a:srgbClr val="C00000"/>
                    </a:solidFill>
                  </a:rPr>
                  <a:t>Union</a:t>
                </a:r>
                <a:r>
                  <a:rPr lang="en-US" sz="2800" dirty="0">
                    <a:solidFill>
                      <a:schemeClr val="accent2"/>
                    </a:solidFill>
                  </a:rPr>
                  <a:t>  </a:t>
                </a:r>
                <a:r>
                  <a:rPr lang="en-US" sz="2800" dirty="0"/>
                  <a:t>(</a:t>
                </a:r>
                <a14:m>
                  <m:oMath xmlns:m="http://schemas.openxmlformats.org/officeDocument/2006/math">
                    <m:r>
                      <a:rPr lang="en-US" sz="2800" i="1" smtClean="0">
                        <a:latin typeface="Cambria Math" panose="02040503050406030204" pitchFamily="18" charset="0"/>
                        <a:ea typeface="Cambria Math" panose="02040503050406030204" pitchFamily="18" charset="0"/>
                      </a:rPr>
                      <m:t>∪</m:t>
                    </m:r>
                  </m:oMath>
                </a14:m>
                <a:r>
                  <a:rPr lang="en-US" sz="2800" dirty="0"/>
                  <a:t>)  Tuples in r1 and/or in r2.</a:t>
                </a:r>
              </a:p>
              <a:p>
                <a:pPr eaLnBrk="1" hangingPunct="1">
                  <a:buFontTx/>
                  <a:buNone/>
                </a:pPr>
                <a:endParaRPr lang="en-US" sz="2400" dirty="0">
                  <a:latin typeface="Tahoma" pitchFamily="34" charset="0"/>
                </a:endParaRPr>
              </a:p>
              <a:p>
                <a:pPr eaLnBrk="1" hangingPunct="1">
                  <a:buFontTx/>
                  <a:buNone/>
                </a:pPr>
                <a:r>
                  <a:rPr lang="en-US" sz="2800" dirty="0"/>
                  <a:t>Since each operation returns a relation, </a:t>
                </a:r>
                <a:r>
                  <a:rPr lang="en-US" sz="2800" dirty="0">
                    <a:solidFill>
                      <a:srgbClr val="C00000"/>
                    </a:solidFill>
                  </a:rPr>
                  <a:t>operations can be </a:t>
                </a:r>
                <a:r>
                  <a:rPr lang="en-US" sz="2800" i="1" dirty="0">
                    <a:solidFill>
                      <a:srgbClr val="C00000"/>
                    </a:solidFill>
                  </a:rPr>
                  <a:t>composed!</a:t>
                </a:r>
                <a:r>
                  <a:rPr lang="en-US" sz="2800" dirty="0"/>
                  <a:t>  (Algebra is </a:t>
                </a:r>
                <a:r>
                  <a:rPr lang="en-US" altLang="ja-JP" sz="2800" dirty="0"/>
                  <a:t>“closed”).</a:t>
                </a:r>
                <a:endParaRPr lang="en-US" sz="2800" dirty="0"/>
              </a:p>
            </p:txBody>
          </p:sp>
        </mc:Choice>
        <mc:Fallback xmlns="">
          <p:sp>
            <p:nvSpPr>
              <p:cNvPr id="21510" name="Rectangle 5"/>
              <p:cNvSpPr>
                <a:spLocks noGrp="1" noRot="1" noChangeAspect="1" noMove="1" noResize="1" noEditPoints="1" noAdjustHandles="1" noChangeArrowheads="1" noChangeShapeType="1" noTextEdit="1"/>
              </p:cNvSpPr>
              <p:nvPr>
                <p:ph idx="1"/>
              </p:nvPr>
            </p:nvSpPr>
            <p:spPr>
              <a:xfrm>
                <a:off x="228600" y="1185863"/>
                <a:ext cx="8839200" cy="4076700"/>
              </a:xfrm>
              <a:blipFill>
                <a:blip r:embed="rId2"/>
                <a:stretch>
                  <a:fillRect l="-1448" t="-1647" b="-23503"/>
                </a:stretch>
              </a:blipFill>
            </p:spPr>
            <p:txBody>
              <a:bodyPr/>
              <a:lstStyle/>
              <a:p>
                <a:r>
                  <a:rPr lang="en-GB">
                    <a:noFill/>
                  </a:rPr>
                  <a:t> </a:t>
                </a:r>
              </a:p>
            </p:txBody>
          </p:sp>
        </mc:Fallback>
      </mc:AlternateContent>
      <p:sp>
        <p:nvSpPr>
          <p:cNvPr id="21506" name="Footer Placeholder 3"/>
          <p:cNvSpPr>
            <a:spLocks noGrp="1"/>
          </p:cNvSpPr>
          <p:nvPr>
            <p:ph type="ftr" sz="quarter" idx="4294967295"/>
          </p:nvPr>
        </p:nvSpPr>
        <p:spPr bwMode="auto">
          <a:xfrm>
            <a:off x="7010400" y="6172200"/>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endParaRPr lang="en-US" sz="1200">
              <a:latin typeface="Times New Roman" pitchFamily="18" charset="0"/>
            </a:endParaRPr>
          </a:p>
          <a:p>
            <a:pPr eaLnBrk="1" hangingPunct="1"/>
            <a:endParaRPr lang="en-US" sz="1200">
              <a:solidFill>
                <a:schemeClr val="tx2"/>
              </a:solidFill>
              <a:latin typeface="Times New Roman" pitchFamily="18" charset="0"/>
            </a:endParaRPr>
          </a:p>
        </p:txBody>
      </p:sp>
      <p:sp>
        <p:nvSpPr>
          <p:cNvPr id="21507"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p:sp>
        <p:nvSpPr>
          <p:cNvPr id="21508"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p:spTree>
    <p:extLst>
      <p:ext uri="{BB962C8B-B14F-4D97-AF65-F5344CB8AC3E}">
        <p14:creationId xmlns:p14="http://schemas.microsoft.com/office/powerpoint/2010/main" val="417894620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Schema and Instances</a:t>
            </a:r>
          </a:p>
        </p:txBody>
      </p:sp>
      <p:graphicFrame>
        <p:nvGraphicFramePr>
          <p:cNvPr id="5" name="Content Placeholder 4"/>
          <p:cNvGraphicFramePr>
            <a:graphicFrameLocks noGrp="1"/>
          </p:cNvGraphicFramePr>
          <p:nvPr>
            <p:ph idx="1"/>
          </p:nvPr>
        </p:nvGraphicFramePr>
        <p:xfrm>
          <a:off x="1384421" y="2932122"/>
          <a:ext cx="2401761"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68731">
                  <a:extLst>
                    <a:ext uri="{9D8B030D-6E8A-4147-A177-3AD203B41FA5}">
                      <a16:colId xmlns:a16="http://schemas.microsoft.com/office/drawing/2014/main" val="20002"/>
                    </a:ext>
                  </a:extLst>
                </a:gridCol>
              </a:tblGrid>
              <a:tr h="370840">
                <a:tc>
                  <a:txBody>
                    <a:bodyPr/>
                    <a:lstStyle/>
                    <a:p>
                      <a:r>
                        <a:rPr lang="en-US" u="sng" dirty="0"/>
                        <a:t>bid</a:t>
                      </a:r>
                    </a:p>
                  </a:txBody>
                  <a:tcPr/>
                </a:tc>
                <a:tc>
                  <a:txBody>
                    <a:bodyPr/>
                    <a:lstStyle/>
                    <a:p>
                      <a:r>
                        <a:rPr lang="en-US" dirty="0" err="1"/>
                        <a:t>bname</a:t>
                      </a:r>
                      <a:endParaRPr lang="en-US" dirty="0"/>
                    </a:p>
                  </a:txBody>
                  <a:tcPr/>
                </a:tc>
                <a:tc>
                  <a:txBody>
                    <a:bodyPr/>
                    <a:lstStyle/>
                    <a:p>
                      <a:r>
                        <a:rPr lang="en-US" dirty="0"/>
                        <a:t>color</a:t>
                      </a:r>
                    </a:p>
                  </a:txBody>
                  <a:tcPr/>
                </a:tc>
                <a:extLst>
                  <a:ext uri="{0D108BD9-81ED-4DB2-BD59-A6C34878D82A}">
                    <a16:rowId xmlns:a16="http://schemas.microsoft.com/office/drawing/2014/main" val="10000"/>
                  </a:ext>
                </a:extLst>
              </a:tr>
              <a:tr h="370840">
                <a:tc>
                  <a:txBody>
                    <a:bodyPr/>
                    <a:lstStyle/>
                    <a:p>
                      <a:r>
                        <a:rPr lang="en-US" dirty="0"/>
                        <a:t>101</a:t>
                      </a:r>
                    </a:p>
                  </a:txBody>
                  <a:tcPr/>
                </a:tc>
                <a:tc>
                  <a:txBody>
                    <a:bodyPr/>
                    <a:lstStyle/>
                    <a:p>
                      <a:r>
                        <a:rPr lang="en-US" dirty="0"/>
                        <a:t>Interlake</a:t>
                      </a:r>
                    </a:p>
                  </a:txBody>
                  <a:tcPr/>
                </a:tc>
                <a:tc>
                  <a:txBody>
                    <a:bodyPr/>
                    <a:lstStyle/>
                    <a:p>
                      <a:r>
                        <a:rPr lang="en-US" dirty="0"/>
                        <a:t>blue</a:t>
                      </a:r>
                    </a:p>
                  </a:txBody>
                  <a:tcPr/>
                </a:tc>
                <a:extLst>
                  <a:ext uri="{0D108BD9-81ED-4DB2-BD59-A6C34878D82A}">
                    <a16:rowId xmlns:a16="http://schemas.microsoft.com/office/drawing/2014/main" val="10001"/>
                  </a:ext>
                </a:extLst>
              </a:tr>
              <a:tr h="370840">
                <a:tc>
                  <a:txBody>
                    <a:bodyPr/>
                    <a:lstStyle/>
                    <a:p>
                      <a:r>
                        <a:rPr lang="en-US" dirty="0"/>
                        <a:t>102</a:t>
                      </a:r>
                    </a:p>
                  </a:txBody>
                  <a:tcPr/>
                </a:tc>
                <a:tc>
                  <a:txBody>
                    <a:bodyPr/>
                    <a:lstStyle/>
                    <a:p>
                      <a:r>
                        <a:rPr lang="en-US" dirty="0"/>
                        <a:t>Interlake</a:t>
                      </a:r>
                    </a:p>
                  </a:txBody>
                  <a:tcPr/>
                </a:tc>
                <a:tc>
                  <a:txBody>
                    <a:bodyPr/>
                    <a:lstStyle/>
                    <a:p>
                      <a:r>
                        <a:rPr lang="en-US" dirty="0"/>
                        <a:t>red</a:t>
                      </a:r>
                    </a:p>
                  </a:txBody>
                  <a:tcPr/>
                </a:tc>
                <a:extLst>
                  <a:ext uri="{0D108BD9-81ED-4DB2-BD59-A6C34878D82A}">
                    <a16:rowId xmlns:a16="http://schemas.microsoft.com/office/drawing/2014/main" val="10002"/>
                  </a:ext>
                </a:extLst>
              </a:tr>
              <a:tr h="370840">
                <a:tc>
                  <a:txBody>
                    <a:bodyPr/>
                    <a:lstStyle/>
                    <a:p>
                      <a:r>
                        <a:rPr lang="en-US" dirty="0"/>
                        <a:t>103</a:t>
                      </a:r>
                    </a:p>
                  </a:txBody>
                  <a:tcPr/>
                </a:tc>
                <a:tc>
                  <a:txBody>
                    <a:bodyPr/>
                    <a:lstStyle/>
                    <a:p>
                      <a:r>
                        <a:rPr lang="en-US" dirty="0"/>
                        <a:t>Clipper</a:t>
                      </a:r>
                    </a:p>
                  </a:txBody>
                  <a:tcPr/>
                </a:tc>
                <a:tc>
                  <a:txBody>
                    <a:bodyPr/>
                    <a:lstStyle/>
                    <a:p>
                      <a:r>
                        <a:rPr lang="en-US" dirty="0"/>
                        <a:t>green</a:t>
                      </a:r>
                    </a:p>
                  </a:txBody>
                  <a:tcPr/>
                </a:tc>
                <a:extLst>
                  <a:ext uri="{0D108BD9-81ED-4DB2-BD59-A6C34878D82A}">
                    <a16:rowId xmlns:a16="http://schemas.microsoft.com/office/drawing/2014/main" val="10003"/>
                  </a:ext>
                </a:extLst>
              </a:tr>
              <a:tr h="370840">
                <a:tc>
                  <a:txBody>
                    <a:bodyPr/>
                    <a:lstStyle/>
                    <a:p>
                      <a:r>
                        <a:rPr lang="en-US" dirty="0"/>
                        <a:t>104</a:t>
                      </a:r>
                    </a:p>
                  </a:txBody>
                  <a:tcPr/>
                </a:tc>
                <a:tc>
                  <a:txBody>
                    <a:bodyPr/>
                    <a:lstStyle/>
                    <a:p>
                      <a:r>
                        <a:rPr lang="en-US" dirty="0"/>
                        <a:t>Marine</a:t>
                      </a:r>
                    </a:p>
                  </a:txBody>
                  <a:tcPr/>
                </a:tc>
                <a:tc>
                  <a:txBody>
                    <a:bodyPr/>
                    <a:lstStyle/>
                    <a:p>
                      <a:r>
                        <a:rPr lang="en-US" dirty="0"/>
                        <a:t>red</a:t>
                      </a:r>
                    </a:p>
                  </a:txBody>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36</a:t>
            </a:fld>
            <a:endParaRPr lang="en-US"/>
          </a:p>
        </p:txBody>
      </p:sp>
      <mc:AlternateContent xmlns:mc="http://schemas.openxmlformats.org/markup-compatibility/2006" xmlns:a14="http://schemas.microsoft.com/office/drawing/2010/main">
        <mc:Choice Requires="a14">
          <p:sp>
            <p:nvSpPr>
              <p:cNvPr id="6" name="Rectangle 1041"/>
              <p:cNvSpPr>
                <a:spLocks noChangeArrowheads="1"/>
              </p:cNvSpPr>
              <p:nvPr/>
            </p:nvSpPr>
            <p:spPr bwMode="auto">
              <a:xfrm>
                <a:off x="127220" y="2810257"/>
                <a:ext cx="1295226"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𝑩𝒐𝒂𝒕𝒔</m:t>
                      </m:r>
                    </m:oMath>
                  </m:oMathPara>
                </a14:m>
                <a:endParaRPr lang="en-US" sz="2800" b="1" i="1" dirty="0">
                  <a:solidFill>
                    <a:srgbClr val="C00000"/>
                  </a:solidFill>
                </a:endParaRPr>
              </a:p>
            </p:txBody>
          </p:sp>
        </mc:Choice>
        <mc:Fallback xmlns="">
          <p:sp>
            <p:nvSpPr>
              <p:cNvPr id="6" name="Rectangle 1041"/>
              <p:cNvSpPr>
                <a:spLocks noRot="1" noChangeAspect="1" noMove="1" noResize="1" noEditPoints="1" noAdjustHandles="1" noChangeArrowheads="1" noChangeShapeType="1" noTextEdit="1"/>
              </p:cNvSpPr>
              <p:nvPr/>
            </p:nvSpPr>
            <p:spPr bwMode="auto">
              <a:xfrm>
                <a:off x="127220" y="2810257"/>
                <a:ext cx="1295226" cy="523862"/>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7" name="Content Placeholder 4"/>
          <p:cNvGraphicFramePr>
            <a:graphicFrameLocks/>
          </p:cNvGraphicFramePr>
          <p:nvPr/>
        </p:nvGraphicFramePr>
        <p:xfrm>
          <a:off x="5512716" y="2945772"/>
          <a:ext cx="3059812" cy="148336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8" name="Rectangle 1041"/>
              <p:cNvSpPr>
                <a:spLocks noChangeArrowheads="1"/>
              </p:cNvSpPr>
              <p:nvPr/>
            </p:nvSpPr>
            <p:spPr bwMode="auto">
              <a:xfrm>
                <a:off x="4941212" y="2874334"/>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𝟏</m:t>
                      </m:r>
                    </m:oMath>
                  </m:oMathPara>
                </a14:m>
                <a:endParaRPr lang="en-US" sz="2800" b="1" i="1" dirty="0">
                  <a:solidFill>
                    <a:srgbClr val="C00000"/>
                  </a:solidFill>
                </a:endParaRPr>
              </a:p>
            </p:txBody>
          </p:sp>
        </mc:Choice>
        <mc:Fallback xmlns="">
          <p:sp>
            <p:nvSpPr>
              <p:cNvPr id="8" name="Rectangle 1041"/>
              <p:cNvSpPr>
                <a:spLocks noRot="1" noChangeAspect="1" noMove="1" noResize="1" noEditPoints="1" noAdjustHandles="1" noChangeArrowheads="1" noChangeShapeType="1" noTextEdit="1"/>
              </p:cNvSpPr>
              <p:nvPr/>
            </p:nvSpPr>
            <p:spPr bwMode="auto">
              <a:xfrm>
                <a:off x="4941212" y="2874334"/>
                <a:ext cx="694101" cy="52386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9" name="Content Placeholder 4"/>
          <p:cNvGraphicFramePr>
            <a:graphicFrameLocks/>
          </p:cNvGraphicFramePr>
          <p:nvPr/>
        </p:nvGraphicFramePr>
        <p:xfrm>
          <a:off x="5496909" y="4646634"/>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0" name="Rectangle 1041"/>
              <p:cNvSpPr>
                <a:spLocks noChangeArrowheads="1"/>
              </p:cNvSpPr>
              <p:nvPr/>
            </p:nvSpPr>
            <p:spPr bwMode="auto">
              <a:xfrm>
                <a:off x="4941212" y="4619650"/>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𝟐</m:t>
                      </m:r>
                    </m:oMath>
                  </m:oMathPara>
                </a14:m>
                <a:endParaRPr lang="en-US" sz="2800" b="1" i="1" dirty="0">
                  <a:solidFill>
                    <a:srgbClr val="C00000"/>
                  </a:solidFill>
                </a:endParaRPr>
              </a:p>
            </p:txBody>
          </p:sp>
        </mc:Choice>
        <mc:Fallback xmlns="">
          <p:sp>
            <p:nvSpPr>
              <p:cNvPr id="10" name="Rectangle 1041"/>
              <p:cNvSpPr>
                <a:spLocks noRot="1" noChangeAspect="1" noMove="1" noResize="1" noEditPoints="1" noAdjustHandles="1" noChangeArrowheads="1" noChangeShapeType="1" noTextEdit="1"/>
              </p:cNvSpPr>
              <p:nvPr/>
            </p:nvSpPr>
            <p:spPr bwMode="auto">
              <a:xfrm>
                <a:off x="4941212" y="4619650"/>
                <a:ext cx="694101" cy="52386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11" name="Content Placeholder 4"/>
          <p:cNvGraphicFramePr>
            <a:graphicFrameLocks/>
          </p:cNvGraphicFramePr>
          <p:nvPr/>
        </p:nvGraphicFramePr>
        <p:xfrm>
          <a:off x="1386600" y="4959686"/>
          <a:ext cx="2274253" cy="111252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582930">
                  <a:extLst>
                    <a:ext uri="{9D8B030D-6E8A-4147-A177-3AD203B41FA5}">
                      <a16:colId xmlns:a16="http://schemas.microsoft.com/office/drawing/2014/main" val="20001"/>
                    </a:ext>
                  </a:extLst>
                </a:gridCol>
                <a:gridCol w="1108393">
                  <a:extLst>
                    <a:ext uri="{9D8B030D-6E8A-4147-A177-3AD203B41FA5}">
                      <a16:colId xmlns:a16="http://schemas.microsoft.com/office/drawing/2014/main" val="20002"/>
                    </a:ext>
                  </a:extLst>
                </a:gridCol>
              </a:tblGrid>
              <a:tr h="370840">
                <a:tc>
                  <a:txBody>
                    <a:bodyPr/>
                    <a:lstStyle/>
                    <a:p>
                      <a:r>
                        <a:rPr lang="en-US" u="sng" dirty="0" err="1"/>
                        <a:t>sid</a:t>
                      </a:r>
                      <a:endParaRPr lang="en-US" u="sng" dirty="0"/>
                    </a:p>
                  </a:txBody>
                  <a:tcPr/>
                </a:tc>
                <a:tc>
                  <a:txBody>
                    <a:bodyPr/>
                    <a:lstStyle/>
                    <a:p>
                      <a:r>
                        <a:rPr lang="en-US" u="sng" dirty="0"/>
                        <a:t>bid</a:t>
                      </a:r>
                    </a:p>
                  </a:txBody>
                  <a:tcPr/>
                </a:tc>
                <a:tc>
                  <a:txBody>
                    <a:bodyPr/>
                    <a:lstStyle/>
                    <a:p>
                      <a:r>
                        <a:rPr lang="en-US" dirty="0"/>
                        <a:t>day</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1"/>
                  </a:ext>
                </a:extLst>
              </a:tr>
              <a:tr h="370840">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2" name="Rectangle 1041"/>
              <p:cNvSpPr>
                <a:spLocks noChangeArrowheads="1"/>
              </p:cNvSpPr>
              <p:nvPr/>
            </p:nvSpPr>
            <p:spPr bwMode="auto">
              <a:xfrm>
                <a:off x="743658" y="4861696"/>
                <a:ext cx="740587"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𝑹</m:t>
                      </m:r>
                      <m:r>
                        <a:rPr lang="en-US" sz="2800" b="1" i="1" dirty="0" smtClean="0">
                          <a:solidFill>
                            <a:srgbClr val="C00000"/>
                          </a:solidFill>
                          <a:latin typeface="Cambria Math" panose="02040503050406030204" pitchFamily="18" charset="0"/>
                        </a:rPr>
                        <m:t>𝟏</m:t>
                      </m:r>
                    </m:oMath>
                  </m:oMathPara>
                </a14:m>
                <a:endParaRPr lang="en-US" sz="2800" b="1" i="1" dirty="0">
                  <a:solidFill>
                    <a:srgbClr val="C00000"/>
                  </a:solidFill>
                </a:endParaRPr>
              </a:p>
            </p:txBody>
          </p:sp>
        </mc:Choice>
        <mc:Fallback xmlns="">
          <p:sp>
            <p:nvSpPr>
              <p:cNvPr id="12" name="Rectangle 1041"/>
              <p:cNvSpPr>
                <a:spLocks noRot="1" noChangeAspect="1" noMove="1" noResize="1" noEditPoints="1" noAdjustHandles="1" noChangeArrowheads="1" noChangeShapeType="1" noTextEdit="1"/>
              </p:cNvSpPr>
              <p:nvPr/>
            </p:nvSpPr>
            <p:spPr bwMode="auto">
              <a:xfrm>
                <a:off x="743658" y="4861696"/>
                <a:ext cx="740587" cy="52386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
        <p:nvSpPr>
          <p:cNvPr id="14" name="Rectangle 1029"/>
          <p:cNvSpPr txBox="1">
            <a:spLocks noChangeArrowheads="1"/>
          </p:cNvSpPr>
          <p:nvPr/>
        </p:nvSpPr>
        <p:spPr bwMode="auto">
          <a:xfrm>
            <a:off x="381000" y="1319213"/>
            <a:ext cx="8229600" cy="142239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0" cap="none" spc="0" normalizeH="0" baseline="0" noProof="0" dirty="0">
                <a:ln>
                  <a:noFill/>
                </a:ln>
                <a:solidFill>
                  <a:schemeClr val="tx1"/>
                </a:solidFill>
                <a:effectLst/>
                <a:uLnTx/>
                <a:uFillTx/>
                <a:latin typeface="+mj-lt"/>
                <a:ea typeface="ＭＳ Ｐゴシック" charset="0"/>
                <a:cs typeface="+mn-cs"/>
              </a:rPr>
              <a:t>Boats(</a:t>
            </a:r>
            <a:r>
              <a:rPr kumimoji="0" lang="en-US" sz="2400" b="0" i="1" u="sng" strike="noStrike" kern="0" cap="none" spc="0" normalizeH="0" baseline="0" noProof="0" dirty="0">
                <a:ln>
                  <a:noFill/>
                </a:ln>
                <a:solidFill>
                  <a:schemeClr val="tx1"/>
                </a:solidFill>
                <a:effectLst/>
                <a:uLnTx/>
                <a:uFillTx/>
                <a:latin typeface="+mj-lt"/>
                <a:ea typeface="ＭＳ Ｐゴシック" charset="0"/>
                <a:cs typeface="+mn-cs"/>
              </a:rPr>
              <a:t>bid</a:t>
            </a:r>
            <a:r>
              <a:rPr kumimoji="0" lang="en-US" sz="2400" b="0" i="0" u="sng" strike="noStrike" kern="0" cap="none" spc="0" normalizeH="0" baseline="0" noProof="0" dirty="0">
                <a:ln>
                  <a:noFill/>
                </a:ln>
                <a:solidFill>
                  <a:schemeClr val="tx1"/>
                </a:solidFill>
                <a:effectLst/>
                <a:uLnTx/>
                <a:uFillTx/>
                <a:latin typeface="+mj-lt"/>
                <a:ea typeface="ＭＳ Ｐゴシック" charset="0"/>
                <a:cs typeface="+mn-cs"/>
              </a:rPr>
              <a:t>:</a:t>
            </a:r>
            <a:r>
              <a:rPr kumimoji="0" lang="en-US" sz="2400" b="0" i="0" u="sng" strike="noStrike" kern="0" cap="none" spc="0" normalizeH="0" noProof="0" dirty="0">
                <a:ln>
                  <a:noFill/>
                </a:ln>
                <a:solidFill>
                  <a:schemeClr val="tx1"/>
                </a:solidFill>
                <a:effectLst/>
                <a:uLnTx/>
                <a:uFillTx/>
                <a:latin typeface="+mj-lt"/>
                <a:ea typeface="ＭＳ Ｐゴシック" charset="0"/>
                <a:cs typeface="+mn-cs"/>
              </a:rPr>
              <a:t> integer</a:t>
            </a:r>
            <a:r>
              <a:rPr kumimoji="0" lang="en-US" sz="2400" b="0" i="0" u="none" strike="noStrike" kern="0" cap="none" spc="0" normalizeH="0" noProof="0" dirty="0">
                <a:ln>
                  <a:noFill/>
                </a:ln>
                <a:solidFill>
                  <a:schemeClr val="tx1"/>
                </a:solidFill>
                <a:effectLst/>
                <a:uLnTx/>
                <a:uFillTx/>
                <a:latin typeface="+mj-lt"/>
                <a:ea typeface="ＭＳ Ｐゴシック" charset="0"/>
                <a:cs typeface="+mn-cs"/>
              </a:rPr>
              <a:t>, </a:t>
            </a:r>
            <a:r>
              <a:rPr kumimoji="0" lang="en-US" sz="2400" b="0" i="1" u="none" strike="noStrike" kern="0" cap="none" spc="0" normalizeH="0" noProof="0" dirty="0" err="1">
                <a:ln>
                  <a:noFill/>
                </a:ln>
                <a:solidFill>
                  <a:schemeClr val="tx1"/>
                </a:solidFill>
                <a:effectLst/>
                <a:uLnTx/>
                <a:uFillTx/>
                <a:latin typeface="+mj-lt"/>
                <a:ea typeface="ＭＳ Ｐゴシック" charset="0"/>
                <a:cs typeface="+mn-cs"/>
              </a:rPr>
              <a:t>bname</a:t>
            </a:r>
            <a:r>
              <a:rPr kumimoji="0" lang="en-US" sz="2400" b="0" i="0" u="none" strike="noStrike" kern="0" cap="none" spc="0" normalizeH="0" noProof="0" dirty="0">
                <a:ln>
                  <a:noFill/>
                </a:ln>
                <a:solidFill>
                  <a:schemeClr val="tx1"/>
                </a:solidFill>
                <a:effectLst/>
                <a:uLnTx/>
                <a:uFillTx/>
                <a:latin typeface="+mj-lt"/>
                <a:ea typeface="ＭＳ Ｐゴシック" charset="0"/>
                <a:cs typeface="+mn-cs"/>
              </a:rPr>
              <a:t>: string, </a:t>
            </a:r>
            <a:r>
              <a:rPr kumimoji="0" lang="en-US" sz="2400" b="0" i="1" u="none" strike="noStrike" kern="0" cap="none" spc="0" normalizeH="0" noProof="0" dirty="0">
                <a:ln>
                  <a:noFill/>
                </a:ln>
                <a:solidFill>
                  <a:schemeClr val="tx1"/>
                </a:solidFill>
                <a:effectLst/>
                <a:uLnTx/>
                <a:uFillTx/>
                <a:latin typeface="+mj-lt"/>
                <a:ea typeface="ＭＳ Ｐゴシック" charset="0"/>
                <a:cs typeface="+mn-cs"/>
              </a:rPr>
              <a:t>color</a:t>
            </a:r>
            <a:r>
              <a:rPr kumimoji="0" lang="en-US" sz="2400" b="0" i="0" u="none" strike="noStrike" kern="0" cap="none" spc="0" normalizeH="0" noProof="0" dirty="0">
                <a:ln>
                  <a:noFill/>
                </a:ln>
                <a:solidFill>
                  <a:schemeClr val="tx1"/>
                </a:solidFill>
                <a:effectLst/>
                <a:uLnTx/>
                <a:uFillTx/>
                <a:latin typeface="+mj-lt"/>
                <a:ea typeface="ＭＳ Ｐゴシック" charset="0"/>
                <a:cs typeface="+mn-cs"/>
              </a:rPr>
              <a:t>: string)</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2400" kern="0" baseline="0" dirty="0">
                <a:solidFill>
                  <a:schemeClr val="tx1"/>
                </a:solidFill>
                <a:latin typeface="+mj-lt"/>
                <a:ea typeface="ＭＳ Ｐゴシック" charset="0"/>
              </a:rPr>
              <a:t>Sailors(</a:t>
            </a:r>
            <a:r>
              <a:rPr lang="en-US" sz="2400" i="1" u="sng" kern="0" baseline="0" dirty="0" err="1">
                <a:solidFill>
                  <a:schemeClr val="tx1"/>
                </a:solidFill>
                <a:latin typeface="+mj-lt"/>
                <a:ea typeface="ＭＳ Ｐゴシック" charset="0"/>
              </a:rPr>
              <a:t>sid</a:t>
            </a:r>
            <a:r>
              <a:rPr lang="en-US" sz="2400" u="sng" kern="0" baseline="0" dirty="0">
                <a:solidFill>
                  <a:schemeClr val="tx1"/>
                </a:solidFill>
                <a:latin typeface="+mj-lt"/>
                <a:ea typeface="ＭＳ Ｐゴシック" charset="0"/>
              </a:rPr>
              <a:t>: integer</a:t>
            </a:r>
            <a:r>
              <a:rPr lang="en-US" sz="2400" kern="0" baseline="0" dirty="0">
                <a:solidFill>
                  <a:schemeClr val="tx1"/>
                </a:solidFill>
                <a:latin typeface="+mj-lt"/>
                <a:ea typeface="ＭＳ Ｐゴシック" charset="0"/>
              </a:rPr>
              <a:t>, </a:t>
            </a:r>
            <a:r>
              <a:rPr lang="en-US" sz="2400" i="1" kern="0" baseline="0" dirty="0" err="1">
                <a:solidFill>
                  <a:schemeClr val="tx1"/>
                </a:solidFill>
                <a:latin typeface="+mj-lt"/>
                <a:ea typeface="ＭＳ Ｐゴシック" charset="0"/>
              </a:rPr>
              <a:t>sname</a:t>
            </a:r>
            <a:r>
              <a:rPr lang="en-US" sz="2400" kern="0" baseline="0" dirty="0">
                <a:solidFill>
                  <a:schemeClr val="tx1"/>
                </a:solidFill>
                <a:latin typeface="+mj-lt"/>
                <a:ea typeface="ＭＳ Ｐゴシック" charset="0"/>
              </a:rPr>
              <a:t>:</a:t>
            </a:r>
            <a:r>
              <a:rPr lang="en-US" sz="2400" kern="0" dirty="0">
                <a:solidFill>
                  <a:schemeClr val="tx1"/>
                </a:solidFill>
                <a:latin typeface="+mj-lt"/>
                <a:ea typeface="ＭＳ Ｐゴシック" charset="0"/>
              </a:rPr>
              <a:t> string, </a:t>
            </a:r>
            <a:r>
              <a:rPr lang="en-US" sz="2400" i="1" kern="0" dirty="0">
                <a:solidFill>
                  <a:schemeClr val="tx1"/>
                </a:solidFill>
                <a:latin typeface="+mj-lt"/>
                <a:ea typeface="ＭＳ Ｐゴシック" charset="0"/>
              </a:rPr>
              <a:t>rating</a:t>
            </a:r>
            <a:r>
              <a:rPr lang="en-US" sz="2400" kern="0" dirty="0">
                <a:solidFill>
                  <a:schemeClr val="tx1"/>
                </a:solidFill>
                <a:latin typeface="+mj-lt"/>
                <a:ea typeface="ＭＳ Ｐゴシック" charset="0"/>
              </a:rPr>
              <a:t>: integer, </a:t>
            </a:r>
            <a:r>
              <a:rPr lang="en-US" sz="2400" i="1" kern="0" dirty="0">
                <a:solidFill>
                  <a:schemeClr val="tx1"/>
                </a:solidFill>
                <a:latin typeface="+mj-lt"/>
                <a:ea typeface="ＭＳ Ｐゴシック" charset="0"/>
              </a:rPr>
              <a:t>age</a:t>
            </a:r>
            <a:r>
              <a:rPr lang="en-US" sz="2400" kern="0" dirty="0">
                <a:solidFill>
                  <a:schemeClr val="tx1"/>
                </a:solidFill>
                <a:latin typeface="+mj-lt"/>
                <a:ea typeface="ＭＳ Ｐゴシック" charset="0"/>
              </a:rPr>
              <a:t>: real)</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0" cap="none" spc="0" normalizeH="0" baseline="0" noProof="0" dirty="0">
                <a:ln>
                  <a:noFill/>
                </a:ln>
                <a:solidFill>
                  <a:schemeClr val="tx1"/>
                </a:solidFill>
                <a:effectLst/>
                <a:uLnTx/>
                <a:uFillTx/>
                <a:latin typeface="+mj-lt"/>
                <a:ea typeface="ＭＳ Ｐゴシック" charset="0"/>
                <a:cs typeface="+mn-cs"/>
              </a:rPr>
              <a:t>Reserves(</a:t>
            </a:r>
            <a:r>
              <a:rPr kumimoji="0" lang="en-US" sz="2400" b="0" i="1" u="sng" strike="noStrike" kern="0" cap="none" spc="0" normalizeH="0" baseline="0" noProof="0" dirty="0" err="1">
                <a:ln>
                  <a:noFill/>
                </a:ln>
                <a:solidFill>
                  <a:schemeClr val="tx1"/>
                </a:solidFill>
                <a:effectLst/>
                <a:uLnTx/>
                <a:uFillTx/>
                <a:latin typeface="+mj-lt"/>
                <a:ea typeface="ＭＳ Ｐゴシック" charset="0"/>
                <a:cs typeface="+mn-cs"/>
              </a:rPr>
              <a:t>sid</a:t>
            </a:r>
            <a:r>
              <a:rPr kumimoji="0" lang="en-US" sz="2400" b="0" u="sng" strike="noStrike" kern="0" cap="none" spc="0" normalizeH="0" baseline="0" noProof="0" dirty="0">
                <a:ln>
                  <a:noFill/>
                </a:ln>
                <a:solidFill>
                  <a:schemeClr val="tx1"/>
                </a:solidFill>
                <a:effectLst/>
                <a:uLnTx/>
                <a:uFillTx/>
                <a:latin typeface="+mj-lt"/>
                <a:ea typeface="ＭＳ Ｐゴシック" charset="0"/>
                <a:cs typeface="+mn-cs"/>
              </a:rPr>
              <a:t>:</a:t>
            </a:r>
            <a:r>
              <a:rPr kumimoji="0" lang="en-US" sz="2400" b="0" u="sng" strike="noStrike" kern="0" cap="none" spc="0" normalizeH="0" noProof="0" dirty="0">
                <a:ln>
                  <a:noFill/>
                </a:ln>
                <a:solidFill>
                  <a:schemeClr val="tx1"/>
                </a:solidFill>
                <a:effectLst/>
                <a:uLnTx/>
                <a:uFillTx/>
                <a:latin typeface="+mj-lt"/>
                <a:ea typeface="ＭＳ Ｐゴシック" charset="0"/>
                <a:cs typeface="+mn-cs"/>
              </a:rPr>
              <a:t> integer, </a:t>
            </a:r>
            <a:r>
              <a:rPr kumimoji="0" lang="en-US" sz="2400" b="0" i="1" u="sng" strike="noStrike" kern="0" cap="none" spc="0" normalizeH="0" noProof="0" dirty="0">
                <a:ln>
                  <a:noFill/>
                </a:ln>
                <a:solidFill>
                  <a:schemeClr val="tx1"/>
                </a:solidFill>
                <a:effectLst/>
                <a:uLnTx/>
                <a:uFillTx/>
                <a:latin typeface="+mj-lt"/>
                <a:ea typeface="ＭＳ Ｐゴシック" charset="0"/>
                <a:cs typeface="+mn-cs"/>
              </a:rPr>
              <a:t>bid</a:t>
            </a:r>
            <a:r>
              <a:rPr kumimoji="0" lang="en-US" sz="2400" b="0" u="sng" strike="noStrike" kern="0" cap="none" spc="0" normalizeH="0" noProof="0" dirty="0">
                <a:ln>
                  <a:noFill/>
                </a:ln>
                <a:solidFill>
                  <a:schemeClr val="tx1"/>
                </a:solidFill>
                <a:effectLst/>
                <a:uLnTx/>
                <a:uFillTx/>
                <a:latin typeface="+mj-lt"/>
                <a:ea typeface="ＭＳ Ｐゴシック" charset="0"/>
                <a:cs typeface="+mn-cs"/>
              </a:rPr>
              <a:t>: integer, </a:t>
            </a:r>
            <a:r>
              <a:rPr kumimoji="0" lang="en-US" sz="2400" b="0" i="1" u="sng" strike="noStrike" kern="0" cap="none" spc="0" normalizeH="0" noProof="0" dirty="0" err="1">
                <a:ln>
                  <a:noFill/>
                </a:ln>
                <a:solidFill>
                  <a:schemeClr val="tx1"/>
                </a:solidFill>
                <a:effectLst/>
                <a:uLnTx/>
                <a:uFillTx/>
                <a:latin typeface="+mj-lt"/>
                <a:ea typeface="ＭＳ Ｐゴシック" charset="0"/>
                <a:cs typeface="+mn-cs"/>
              </a:rPr>
              <a:t>day</a:t>
            </a:r>
            <a:r>
              <a:rPr kumimoji="0" lang="en-US" sz="2400" b="0" u="sng" strike="noStrike" kern="0" cap="none" spc="0" normalizeH="0" noProof="0" dirty="0" err="1">
                <a:ln>
                  <a:noFill/>
                </a:ln>
                <a:solidFill>
                  <a:schemeClr val="tx1"/>
                </a:solidFill>
                <a:effectLst/>
                <a:uLnTx/>
                <a:uFillTx/>
                <a:latin typeface="+mj-lt"/>
                <a:ea typeface="ＭＳ Ｐゴシック" charset="0"/>
                <a:cs typeface="+mn-cs"/>
              </a:rPr>
              <a:t>:date</a:t>
            </a:r>
            <a:r>
              <a:rPr lang="en-US" sz="2400" kern="0" dirty="0">
                <a:solidFill>
                  <a:schemeClr val="tx1"/>
                </a:solidFill>
                <a:latin typeface="+mj-lt"/>
                <a:ea typeface="ＭＳ Ｐゴシック" charset="0"/>
              </a:rPr>
              <a:t>)</a:t>
            </a:r>
            <a:endParaRPr kumimoji="0" lang="en-US" sz="2400" b="0" i="0" u="none" strike="noStrike" kern="0" cap="none" spc="0" normalizeH="0" baseline="0" noProof="0" dirty="0">
              <a:ln>
                <a:noFill/>
              </a:ln>
              <a:solidFill>
                <a:schemeClr val="tx1"/>
              </a:solidFill>
              <a:effectLst/>
              <a:uLnTx/>
              <a:uFillTx/>
              <a:latin typeface="+mj-lt"/>
              <a:ea typeface="ＭＳ Ｐゴシック" charset="0"/>
              <a:cs typeface="+mn-cs"/>
            </a:endParaRPr>
          </a:p>
        </p:txBody>
      </p:sp>
    </p:spTree>
    <p:extLst>
      <p:ext uri="{BB962C8B-B14F-4D97-AF65-F5344CB8AC3E}">
        <p14:creationId xmlns:p14="http://schemas.microsoft.com/office/powerpoint/2010/main" val="41583547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a:t>Simplest Relational Algebra Expression</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37</a:t>
            </a:fld>
            <a:endParaRPr lang="en-US"/>
          </a:p>
        </p:txBody>
      </p:sp>
      <p:graphicFrame>
        <p:nvGraphicFramePr>
          <p:cNvPr id="8" name="Content Placeholder 4"/>
          <p:cNvGraphicFramePr>
            <a:graphicFrameLocks/>
          </p:cNvGraphicFramePr>
          <p:nvPr/>
        </p:nvGraphicFramePr>
        <p:xfrm>
          <a:off x="285720" y="1503362"/>
          <a:ext cx="2401761"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68731">
                  <a:extLst>
                    <a:ext uri="{9D8B030D-6E8A-4147-A177-3AD203B41FA5}">
                      <a16:colId xmlns:a16="http://schemas.microsoft.com/office/drawing/2014/main" val="20002"/>
                    </a:ext>
                  </a:extLst>
                </a:gridCol>
              </a:tblGrid>
              <a:tr h="370840">
                <a:tc>
                  <a:txBody>
                    <a:bodyPr/>
                    <a:lstStyle/>
                    <a:p>
                      <a:r>
                        <a:rPr lang="en-US" u="sng" dirty="0"/>
                        <a:t>bid</a:t>
                      </a:r>
                    </a:p>
                  </a:txBody>
                  <a:tcPr/>
                </a:tc>
                <a:tc>
                  <a:txBody>
                    <a:bodyPr/>
                    <a:lstStyle/>
                    <a:p>
                      <a:r>
                        <a:rPr lang="en-US" dirty="0" err="1"/>
                        <a:t>bname</a:t>
                      </a:r>
                      <a:endParaRPr lang="en-US" dirty="0"/>
                    </a:p>
                  </a:txBody>
                  <a:tcPr/>
                </a:tc>
                <a:tc>
                  <a:txBody>
                    <a:bodyPr/>
                    <a:lstStyle/>
                    <a:p>
                      <a:r>
                        <a:rPr lang="en-US" dirty="0"/>
                        <a:t>color</a:t>
                      </a:r>
                    </a:p>
                  </a:txBody>
                  <a:tcPr/>
                </a:tc>
                <a:extLst>
                  <a:ext uri="{0D108BD9-81ED-4DB2-BD59-A6C34878D82A}">
                    <a16:rowId xmlns:a16="http://schemas.microsoft.com/office/drawing/2014/main" val="10000"/>
                  </a:ext>
                </a:extLst>
              </a:tr>
              <a:tr h="370840">
                <a:tc>
                  <a:txBody>
                    <a:bodyPr/>
                    <a:lstStyle/>
                    <a:p>
                      <a:r>
                        <a:rPr lang="en-US" dirty="0"/>
                        <a:t>101</a:t>
                      </a:r>
                    </a:p>
                  </a:txBody>
                  <a:tcPr/>
                </a:tc>
                <a:tc>
                  <a:txBody>
                    <a:bodyPr/>
                    <a:lstStyle/>
                    <a:p>
                      <a:r>
                        <a:rPr lang="en-US" dirty="0"/>
                        <a:t>Interlake</a:t>
                      </a:r>
                    </a:p>
                  </a:txBody>
                  <a:tcPr/>
                </a:tc>
                <a:tc>
                  <a:txBody>
                    <a:bodyPr/>
                    <a:lstStyle/>
                    <a:p>
                      <a:r>
                        <a:rPr lang="en-US" dirty="0"/>
                        <a:t>blue</a:t>
                      </a:r>
                    </a:p>
                  </a:txBody>
                  <a:tcPr/>
                </a:tc>
                <a:extLst>
                  <a:ext uri="{0D108BD9-81ED-4DB2-BD59-A6C34878D82A}">
                    <a16:rowId xmlns:a16="http://schemas.microsoft.com/office/drawing/2014/main" val="10001"/>
                  </a:ext>
                </a:extLst>
              </a:tr>
              <a:tr h="370840">
                <a:tc>
                  <a:txBody>
                    <a:bodyPr/>
                    <a:lstStyle/>
                    <a:p>
                      <a:r>
                        <a:rPr lang="en-US" dirty="0"/>
                        <a:t>102</a:t>
                      </a:r>
                    </a:p>
                  </a:txBody>
                  <a:tcPr/>
                </a:tc>
                <a:tc>
                  <a:txBody>
                    <a:bodyPr/>
                    <a:lstStyle/>
                    <a:p>
                      <a:r>
                        <a:rPr lang="en-US" dirty="0"/>
                        <a:t>Interlake</a:t>
                      </a:r>
                    </a:p>
                  </a:txBody>
                  <a:tcPr/>
                </a:tc>
                <a:tc>
                  <a:txBody>
                    <a:bodyPr/>
                    <a:lstStyle/>
                    <a:p>
                      <a:r>
                        <a:rPr lang="en-US" dirty="0"/>
                        <a:t>red</a:t>
                      </a:r>
                    </a:p>
                  </a:txBody>
                  <a:tcPr/>
                </a:tc>
                <a:extLst>
                  <a:ext uri="{0D108BD9-81ED-4DB2-BD59-A6C34878D82A}">
                    <a16:rowId xmlns:a16="http://schemas.microsoft.com/office/drawing/2014/main" val="10002"/>
                  </a:ext>
                </a:extLst>
              </a:tr>
              <a:tr h="370840">
                <a:tc>
                  <a:txBody>
                    <a:bodyPr/>
                    <a:lstStyle/>
                    <a:p>
                      <a:r>
                        <a:rPr lang="en-US" dirty="0"/>
                        <a:t>103</a:t>
                      </a:r>
                    </a:p>
                  </a:txBody>
                  <a:tcPr/>
                </a:tc>
                <a:tc>
                  <a:txBody>
                    <a:bodyPr/>
                    <a:lstStyle/>
                    <a:p>
                      <a:r>
                        <a:rPr lang="en-US" dirty="0"/>
                        <a:t>Clipper</a:t>
                      </a:r>
                    </a:p>
                  </a:txBody>
                  <a:tcPr/>
                </a:tc>
                <a:tc>
                  <a:txBody>
                    <a:bodyPr/>
                    <a:lstStyle/>
                    <a:p>
                      <a:r>
                        <a:rPr lang="en-US" dirty="0"/>
                        <a:t>green</a:t>
                      </a:r>
                    </a:p>
                  </a:txBody>
                  <a:tcPr/>
                </a:tc>
                <a:extLst>
                  <a:ext uri="{0D108BD9-81ED-4DB2-BD59-A6C34878D82A}">
                    <a16:rowId xmlns:a16="http://schemas.microsoft.com/office/drawing/2014/main" val="10003"/>
                  </a:ext>
                </a:extLst>
              </a:tr>
              <a:tr h="370840">
                <a:tc>
                  <a:txBody>
                    <a:bodyPr/>
                    <a:lstStyle/>
                    <a:p>
                      <a:r>
                        <a:rPr lang="en-US" dirty="0"/>
                        <a:t>104</a:t>
                      </a:r>
                    </a:p>
                  </a:txBody>
                  <a:tcPr/>
                </a:tc>
                <a:tc>
                  <a:txBody>
                    <a:bodyPr/>
                    <a:lstStyle/>
                    <a:p>
                      <a:r>
                        <a:rPr lang="en-US" dirty="0"/>
                        <a:t>Marine</a:t>
                      </a:r>
                    </a:p>
                  </a:txBody>
                  <a:tcPr/>
                </a:tc>
                <a:tc>
                  <a:txBody>
                    <a:bodyPr/>
                    <a:lstStyle/>
                    <a:p>
                      <a:r>
                        <a:rPr lang="en-US" dirty="0"/>
                        <a:t>red</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9" name="Rectangle 1041"/>
              <p:cNvSpPr>
                <a:spLocks noChangeArrowheads="1"/>
              </p:cNvSpPr>
              <p:nvPr/>
            </p:nvSpPr>
            <p:spPr bwMode="auto">
              <a:xfrm>
                <a:off x="285720" y="1092320"/>
                <a:ext cx="1295226"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𝑩𝒐𝒂𝒕𝒔</m:t>
                      </m:r>
                    </m:oMath>
                  </m:oMathPara>
                </a14:m>
                <a:endParaRPr lang="en-US" sz="2800" b="1" i="1" dirty="0">
                  <a:solidFill>
                    <a:srgbClr val="C00000"/>
                  </a:solidFill>
                </a:endParaRPr>
              </a:p>
            </p:txBody>
          </p:sp>
        </mc:Choice>
        <mc:Fallback xmlns="">
          <p:sp>
            <p:nvSpPr>
              <p:cNvPr id="9" name="Rectangle 1041"/>
              <p:cNvSpPr>
                <a:spLocks noRot="1" noChangeAspect="1" noMove="1" noResize="1" noEditPoints="1" noAdjustHandles="1" noChangeArrowheads="1" noChangeShapeType="1" noTextEdit="1"/>
              </p:cNvSpPr>
              <p:nvPr/>
            </p:nvSpPr>
            <p:spPr bwMode="auto">
              <a:xfrm>
                <a:off x="285720" y="1092320"/>
                <a:ext cx="1295226" cy="523862"/>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599699" y="2214554"/>
                <a:ext cx="1353640"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solidFill>
                            <a:schemeClr val="tx1"/>
                          </a:solidFill>
                          <a:latin typeface="Cambria Math" panose="02040503050406030204" pitchFamily="18" charset="0"/>
                        </a:rPr>
                        <m:t>𝐵𝑜𝑎𝑡𝑠</m:t>
                      </m:r>
                    </m:oMath>
                  </m:oMathPara>
                </a14:m>
                <a:endParaRPr lang="en-US" sz="3200" dirty="0">
                  <a:solidFill>
                    <a:schemeClr val="tx1"/>
                  </a:solidFill>
                  <a:latin typeface="+mn-l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599699" y="2214554"/>
                <a:ext cx="1353640" cy="584775"/>
              </a:xfrm>
              <a:prstGeom prst="rect">
                <a:avLst/>
              </a:prstGeom>
              <a:blipFill>
                <a:blip r:embed="rId3"/>
                <a:stretch>
                  <a:fillRect/>
                </a:stretch>
              </a:blipFill>
            </p:spPr>
            <p:txBody>
              <a:bodyPr/>
              <a:lstStyle/>
              <a:p>
                <a:r>
                  <a:rPr lang="en-GB">
                    <a:noFill/>
                  </a:rPr>
                  <a:t> </a:t>
                </a:r>
              </a:p>
            </p:txBody>
          </p:sp>
        </mc:Fallback>
      </mc:AlternateContent>
      <p:graphicFrame>
        <p:nvGraphicFramePr>
          <p:cNvPr id="11" name="Content Placeholder 4"/>
          <p:cNvGraphicFramePr>
            <a:graphicFrameLocks/>
          </p:cNvGraphicFramePr>
          <p:nvPr/>
        </p:nvGraphicFramePr>
        <p:xfrm>
          <a:off x="5456387" y="1503362"/>
          <a:ext cx="2401761"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68731">
                  <a:extLst>
                    <a:ext uri="{9D8B030D-6E8A-4147-A177-3AD203B41FA5}">
                      <a16:colId xmlns:a16="http://schemas.microsoft.com/office/drawing/2014/main" val="20002"/>
                    </a:ext>
                  </a:extLst>
                </a:gridCol>
              </a:tblGrid>
              <a:tr h="370840">
                <a:tc>
                  <a:txBody>
                    <a:bodyPr/>
                    <a:lstStyle/>
                    <a:p>
                      <a:r>
                        <a:rPr lang="en-US" u="sng" dirty="0"/>
                        <a:t>bid</a:t>
                      </a:r>
                    </a:p>
                  </a:txBody>
                  <a:tcPr/>
                </a:tc>
                <a:tc>
                  <a:txBody>
                    <a:bodyPr/>
                    <a:lstStyle/>
                    <a:p>
                      <a:r>
                        <a:rPr lang="en-US" dirty="0" err="1"/>
                        <a:t>bname</a:t>
                      </a:r>
                      <a:endParaRPr lang="en-US" dirty="0"/>
                    </a:p>
                  </a:txBody>
                  <a:tcPr/>
                </a:tc>
                <a:tc>
                  <a:txBody>
                    <a:bodyPr/>
                    <a:lstStyle/>
                    <a:p>
                      <a:r>
                        <a:rPr lang="en-US" dirty="0"/>
                        <a:t>color</a:t>
                      </a:r>
                    </a:p>
                  </a:txBody>
                  <a:tcPr/>
                </a:tc>
                <a:extLst>
                  <a:ext uri="{0D108BD9-81ED-4DB2-BD59-A6C34878D82A}">
                    <a16:rowId xmlns:a16="http://schemas.microsoft.com/office/drawing/2014/main" val="10000"/>
                  </a:ext>
                </a:extLst>
              </a:tr>
              <a:tr h="370840">
                <a:tc>
                  <a:txBody>
                    <a:bodyPr/>
                    <a:lstStyle/>
                    <a:p>
                      <a:r>
                        <a:rPr lang="en-US" dirty="0"/>
                        <a:t>101</a:t>
                      </a:r>
                    </a:p>
                  </a:txBody>
                  <a:tcPr/>
                </a:tc>
                <a:tc>
                  <a:txBody>
                    <a:bodyPr/>
                    <a:lstStyle/>
                    <a:p>
                      <a:r>
                        <a:rPr lang="en-US" dirty="0"/>
                        <a:t>Interlake</a:t>
                      </a:r>
                    </a:p>
                  </a:txBody>
                  <a:tcPr/>
                </a:tc>
                <a:tc>
                  <a:txBody>
                    <a:bodyPr/>
                    <a:lstStyle/>
                    <a:p>
                      <a:r>
                        <a:rPr lang="en-US" dirty="0"/>
                        <a:t>blue</a:t>
                      </a:r>
                    </a:p>
                  </a:txBody>
                  <a:tcPr/>
                </a:tc>
                <a:extLst>
                  <a:ext uri="{0D108BD9-81ED-4DB2-BD59-A6C34878D82A}">
                    <a16:rowId xmlns:a16="http://schemas.microsoft.com/office/drawing/2014/main" val="10001"/>
                  </a:ext>
                </a:extLst>
              </a:tr>
              <a:tr h="370840">
                <a:tc>
                  <a:txBody>
                    <a:bodyPr/>
                    <a:lstStyle/>
                    <a:p>
                      <a:r>
                        <a:rPr lang="en-US" dirty="0"/>
                        <a:t>102</a:t>
                      </a:r>
                    </a:p>
                  </a:txBody>
                  <a:tcPr/>
                </a:tc>
                <a:tc>
                  <a:txBody>
                    <a:bodyPr/>
                    <a:lstStyle/>
                    <a:p>
                      <a:r>
                        <a:rPr lang="en-US" dirty="0"/>
                        <a:t>Interlake</a:t>
                      </a:r>
                    </a:p>
                  </a:txBody>
                  <a:tcPr/>
                </a:tc>
                <a:tc>
                  <a:txBody>
                    <a:bodyPr/>
                    <a:lstStyle/>
                    <a:p>
                      <a:r>
                        <a:rPr lang="en-US" dirty="0"/>
                        <a:t>red</a:t>
                      </a:r>
                    </a:p>
                  </a:txBody>
                  <a:tcPr/>
                </a:tc>
                <a:extLst>
                  <a:ext uri="{0D108BD9-81ED-4DB2-BD59-A6C34878D82A}">
                    <a16:rowId xmlns:a16="http://schemas.microsoft.com/office/drawing/2014/main" val="10002"/>
                  </a:ext>
                </a:extLst>
              </a:tr>
              <a:tr h="370840">
                <a:tc>
                  <a:txBody>
                    <a:bodyPr/>
                    <a:lstStyle/>
                    <a:p>
                      <a:r>
                        <a:rPr lang="en-US" dirty="0"/>
                        <a:t>103</a:t>
                      </a:r>
                    </a:p>
                  </a:txBody>
                  <a:tcPr/>
                </a:tc>
                <a:tc>
                  <a:txBody>
                    <a:bodyPr/>
                    <a:lstStyle/>
                    <a:p>
                      <a:r>
                        <a:rPr lang="en-US" dirty="0"/>
                        <a:t>Clipper</a:t>
                      </a:r>
                    </a:p>
                  </a:txBody>
                  <a:tcPr/>
                </a:tc>
                <a:tc>
                  <a:txBody>
                    <a:bodyPr/>
                    <a:lstStyle/>
                    <a:p>
                      <a:r>
                        <a:rPr lang="en-US" dirty="0"/>
                        <a:t>green</a:t>
                      </a:r>
                    </a:p>
                  </a:txBody>
                  <a:tcPr/>
                </a:tc>
                <a:extLst>
                  <a:ext uri="{0D108BD9-81ED-4DB2-BD59-A6C34878D82A}">
                    <a16:rowId xmlns:a16="http://schemas.microsoft.com/office/drawing/2014/main" val="10003"/>
                  </a:ext>
                </a:extLst>
              </a:tr>
              <a:tr h="370840">
                <a:tc>
                  <a:txBody>
                    <a:bodyPr/>
                    <a:lstStyle/>
                    <a:p>
                      <a:r>
                        <a:rPr lang="en-US" dirty="0"/>
                        <a:t>104</a:t>
                      </a:r>
                    </a:p>
                  </a:txBody>
                  <a:tcPr/>
                </a:tc>
                <a:tc>
                  <a:txBody>
                    <a:bodyPr/>
                    <a:lstStyle/>
                    <a:p>
                      <a:r>
                        <a:rPr lang="en-US" dirty="0"/>
                        <a:t>Marine</a:t>
                      </a:r>
                    </a:p>
                  </a:txBody>
                  <a:tcPr/>
                </a:tc>
                <a:tc>
                  <a:txBody>
                    <a:bodyPr/>
                    <a:lstStyle/>
                    <a:p>
                      <a:r>
                        <a:rPr lang="en-US" dirty="0"/>
                        <a:t>red</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2" name="Rectangle 1041"/>
              <p:cNvSpPr>
                <a:spLocks noChangeArrowheads="1"/>
              </p:cNvSpPr>
              <p:nvPr/>
            </p:nvSpPr>
            <p:spPr bwMode="auto">
              <a:xfrm>
                <a:off x="5433434" y="1071546"/>
                <a:ext cx="1336904" cy="4623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rPr>
                        <m:t>𝑶𝒖𝒕𝒑𝒖𝒕</m:t>
                      </m:r>
                    </m:oMath>
                  </m:oMathPara>
                </a14:m>
                <a:endParaRPr lang="en-US" sz="2400" b="1" dirty="0">
                  <a:solidFill>
                    <a:schemeClr val="tx1"/>
                  </a:solidFill>
                </a:endParaRPr>
              </a:p>
            </p:txBody>
          </p:sp>
        </mc:Choice>
        <mc:Fallback xmlns="">
          <p:sp>
            <p:nvSpPr>
              <p:cNvPr id="12" name="Rectangle 1041"/>
              <p:cNvSpPr>
                <a:spLocks noRot="1" noChangeAspect="1" noMove="1" noResize="1" noEditPoints="1" noAdjustHandles="1" noChangeArrowheads="1" noChangeShapeType="1" noTextEdit="1"/>
              </p:cNvSpPr>
              <p:nvPr/>
            </p:nvSpPr>
            <p:spPr bwMode="auto">
              <a:xfrm>
                <a:off x="5433434" y="1071546"/>
                <a:ext cx="1336904" cy="462307"/>
              </a:xfrm>
              <a:prstGeom prst="rect">
                <a:avLst/>
              </a:prstGeom>
              <a:blipFill>
                <a:blip r:embed="rId4"/>
                <a:stretch>
                  <a:fillRect l="-455" b="-157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17" name="Content Placeholder 4"/>
          <p:cNvGraphicFramePr>
            <a:graphicFrameLocks/>
          </p:cNvGraphicFramePr>
          <p:nvPr/>
        </p:nvGraphicFramePr>
        <p:xfrm>
          <a:off x="315826" y="4075130"/>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8" name="Rectangle 1041"/>
              <p:cNvSpPr>
                <a:spLocks noChangeArrowheads="1"/>
              </p:cNvSpPr>
              <p:nvPr/>
            </p:nvSpPr>
            <p:spPr bwMode="auto">
              <a:xfrm>
                <a:off x="214282" y="3619518"/>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𝟐</m:t>
                      </m:r>
                    </m:oMath>
                  </m:oMathPara>
                </a14:m>
                <a:endParaRPr lang="en-US" sz="2800" b="1" i="1" dirty="0">
                  <a:solidFill>
                    <a:srgbClr val="C00000"/>
                  </a:solidFill>
                </a:endParaRPr>
              </a:p>
            </p:txBody>
          </p:sp>
        </mc:Choice>
        <mc:Fallback xmlns="">
          <p:sp>
            <p:nvSpPr>
              <p:cNvPr id="18" name="Rectangle 1041"/>
              <p:cNvSpPr>
                <a:spLocks noRot="1" noChangeAspect="1" noMove="1" noResize="1" noEditPoints="1" noAdjustHandles="1" noChangeArrowheads="1" noChangeShapeType="1" noTextEdit="1"/>
              </p:cNvSpPr>
              <p:nvPr/>
            </p:nvSpPr>
            <p:spPr bwMode="auto">
              <a:xfrm>
                <a:off x="214282" y="3619518"/>
                <a:ext cx="694101" cy="52386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000496" y="4701613"/>
                <a:ext cx="723275"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solidFill>
                            <a:schemeClr val="tx1"/>
                          </a:solidFill>
                          <a:latin typeface="Cambria Math" panose="02040503050406030204" pitchFamily="18" charset="0"/>
                        </a:rPr>
                        <m:t>𝑆</m:t>
                      </m:r>
                      <m:r>
                        <a:rPr lang="en-US" sz="3200" i="1" dirty="0" smtClean="0">
                          <a:solidFill>
                            <a:schemeClr val="tx1"/>
                          </a:solidFill>
                          <a:latin typeface="Cambria Math" panose="02040503050406030204" pitchFamily="18" charset="0"/>
                        </a:rPr>
                        <m:t>2</m:t>
                      </m:r>
                    </m:oMath>
                  </m:oMathPara>
                </a14:m>
                <a:endParaRPr lang="en-US" sz="3200" dirty="0">
                  <a:solidFill>
                    <a:schemeClr val="tx1"/>
                  </a:solidFill>
                  <a:latin typeface="+mn-l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000496" y="4701613"/>
                <a:ext cx="723275" cy="584775"/>
              </a:xfrm>
              <a:prstGeom prst="rect">
                <a:avLst/>
              </a:prstGeom>
              <a:blipFill>
                <a:blip r:embed="rId6"/>
                <a:stretch>
                  <a:fillRect/>
                </a:stretch>
              </a:blipFill>
            </p:spPr>
            <p:txBody>
              <a:bodyPr/>
              <a:lstStyle/>
              <a:p>
                <a:r>
                  <a:rPr lang="en-GB">
                    <a:noFill/>
                  </a:rPr>
                  <a:t> </a:t>
                </a:r>
              </a:p>
            </p:txBody>
          </p:sp>
        </mc:Fallback>
      </mc:AlternateContent>
      <p:graphicFrame>
        <p:nvGraphicFramePr>
          <p:cNvPr id="20" name="Content Placeholder 4"/>
          <p:cNvGraphicFramePr>
            <a:graphicFrameLocks/>
          </p:cNvGraphicFramePr>
          <p:nvPr/>
        </p:nvGraphicFramePr>
        <p:xfrm>
          <a:off x="5429256" y="4218006"/>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21" name="Rectangle 1041"/>
              <p:cNvSpPr>
                <a:spLocks noChangeArrowheads="1"/>
              </p:cNvSpPr>
              <p:nvPr/>
            </p:nvSpPr>
            <p:spPr bwMode="auto">
              <a:xfrm>
                <a:off x="5429256" y="3789378"/>
                <a:ext cx="1336904" cy="4623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rPr>
                        <m:t>𝑶𝒖𝒕𝒑𝒖𝒕</m:t>
                      </m:r>
                    </m:oMath>
                  </m:oMathPara>
                </a14:m>
                <a:endParaRPr lang="en-US" sz="2400" b="1" dirty="0">
                  <a:solidFill>
                    <a:schemeClr val="tx1"/>
                  </a:solidFill>
                </a:endParaRPr>
              </a:p>
            </p:txBody>
          </p:sp>
        </mc:Choice>
        <mc:Fallback xmlns="">
          <p:sp>
            <p:nvSpPr>
              <p:cNvPr id="21" name="Rectangle 1041"/>
              <p:cNvSpPr>
                <a:spLocks noRot="1" noChangeAspect="1" noMove="1" noResize="1" noEditPoints="1" noAdjustHandles="1" noChangeArrowheads="1" noChangeShapeType="1" noTextEdit="1"/>
              </p:cNvSpPr>
              <p:nvPr/>
            </p:nvSpPr>
            <p:spPr bwMode="auto">
              <a:xfrm>
                <a:off x="5429256" y="3789378"/>
                <a:ext cx="1336904" cy="462307"/>
              </a:xfrm>
              <a:prstGeom prst="rect">
                <a:avLst/>
              </a:prstGeom>
              <a:blipFill>
                <a:blip r:embed="rId7"/>
                <a:stretch>
                  <a:fillRect l="-457" b="-17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1845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8" grpId="0"/>
      <p:bldP spid="19"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792162"/>
          </a:xfrm>
        </p:spPr>
        <p:txBody>
          <a:bodyPr/>
          <a:lstStyle/>
          <a:p>
            <a:r>
              <a:rPr lang="en-US" dirty="0">
                <a:latin typeface="+mn-lt"/>
              </a:rPr>
              <a:t>Relational Algebra</a:t>
            </a:r>
          </a:p>
        </p:txBody>
      </p:sp>
      <p:sp>
        <p:nvSpPr>
          <p:cNvPr id="6" name="Content Placeholder 5"/>
          <p:cNvSpPr>
            <a:spLocks noGrp="1"/>
          </p:cNvSpPr>
          <p:nvPr>
            <p:ph idx="1"/>
          </p:nvPr>
        </p:nvSpPr>
        <p:spPr/>
        <p:txBody>
          <a:bodyPr/>
          <a:lstStyle/>
          <a:p>
            <a:pPr>
              <a:spcAft>
                <a:spcPts val="1200"/>
              </a:spcAft>
            </a:pPr>
            <a:r>
              <a:rPr lang="en-US" dirty="0"/>
              <a:t>Selection &amp; Projection</a:t>
            </a:r>
          </a:p>
          <a:p>
            <a:pPr>
              <a:spcAft>
                <a:spcPts val="1200"/>
              </a:spcAft>
            </a:pPr>
            <a:r>
              <a:rPr lang="en-US" dirty="0">
                <a:solidFill>
                  <a:schemeClr val="bg1">
                    <a:lumMod val="75000"/>
                  </a:schemeClr>
                </a:solidFill>
              </a:rPr>
              <a:t>Union, Set Difference &amp; Intersection</a:t>
            </a:r>
          </a:p>
          <a:p>
            <a:pPr>
              <a:spcAft>
                <a:spcPts val="1200"/>
              </a:spcAft>
            </a:pPr>
            <a:r>
              <a:rPr lang="en-US" dirty="0">
                <a:solidFill>
                  <a:schemeClr val="bg1">
                    <a:lumMod val="75000"/>
                  </a:schemeClr>
                </a:solidFill>
              </a:rPr>
              <a:t>Cross product &amp; Joins</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38</a:t>
            </a:fld>
            <a:endParaRPr lang="en-US"/>
          </a:p>
        </p:txBody>
      </p:sp>
    </p:spTree>
    <p:extLst>
      <p:ext uri="{BB962C8B-B14F-4D97-AF65-F5344CB8AC3E}">
        <p14:creationId xmlns:p14="http://schemas.microsoft.com/office/powerpoint/2010/main" val="2399665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274638"/>
                <a:ext cx="9144000" cy="792162"/>
              </a:xfrm>
            </p:spPr>
            <p:txBody>
              <a:bodyPr/>
              <a:lstStyle/>
              <a:p>
                <a:r>
                  <a:rPr lang="en-US" dirty="0"/>
                  <a:t>Selection Operator: (</a:t>
                </a:r>
                <a14:m>
                  <m:oMath xmlns:m="http://schemas.openxmlformats.org/officeDocument/2006/math">
                    <m:r>
                      <a:rPr lang="en-US" i="1" dirty="0" smtClean="0">
                        <a:latin typeface="Cambria Math" panose="02040503050406030204" pitchFamily="18" charset="0"/>
                        <a:sym typeface="Symbol" pitchFamily="18" charset="2"/>
                      </a:rPr>
                      <m:t></m:t>
                    </m:r>
                  </m:oMath>
                </a14:m>
                <a:r>
                  <a:rPr lang="en-US" dirty="0">
                    <a:sym typeface="Symbol" pitchFamily="18" charset="2"/>
                  </a:rPr>
                  <a:t>)</a:t>
                </a: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274638"/>
                <a:ext cx="9144000" cy="792162"/>
              </a:xfrm>
              <a:blipFill>
                <a:blip r:embed="rId2"/>
                <a:stretch>
                  <a:fillRect t="-11538" b="-36923"/>
                </a:stretch>
              </a:blipFill>
            </p:spPr>
            <p:txBody>
              <a:bodyPr/>
              <a:lstStyle/>
              <a:p>
                <a:r>
                  <a:rPr lang="en-GB">
                    <a:noFill/>
                  </a:rPr>
                  <a:t> </a:t>
                </a:r>
              </a:p>
            </p:txBody>
          </p:sp>
        </mc:Fallback>
      </mc:AlternateContent>
      <p:sp>
        <p:nvSpPr>
          <p:cNvPr id="17" name="Content Placeholder 16"/>
          <p:cNvSpPr>
            <a:spLocks noGrp="1"/>
          </p:cNvSpPr>
          <p:nvPr>
            <p:ph idx="1"/>
          </p:nvPr>
        </p:nvSpPr>
        <p:spPr>
          <a:xfrm>
            <a:off x="457200" y="928671"/>
            <a:ext cx="8229600" cy="1340566"/>
          </a:xfrm>
        </p:spPr>
        <p:txBody>
          <a:bodyPr/>
          <a:lstStyle/>
          <a:p>
            <a:pPr>
              <a:spcBef>
                <a:spcPts val="0"/>
              </a:spcBef>
            </a:pPr>
            <a:r>
              <a:rPr lang="en-US" sz="2800" dirty="0"/>
              <a:t>Selects rows that satisfy </a:t>
            </a:r>
            <a:r>
              <a:rPr lang="en-US" sz="2800" i="1" dirty="0">
                <a:solidFill>
                  <a:srgbClr val="C00000"/>
                </a:solidFill>
              </a:rPr>
              <a:t>selection condition</a:t>
            </a:r>
            <a:r>
              <a:rPr lang="en-US" sz="2800" dirty="0"/>
              <a:t>.</a:t>
            </a:r>
          </a:p>
          <a:p>
            <a:pPr>
              <a:spcBef>
                <a:spcPts val="0"/>
              </a:spcBef>
            </a:pPr>
            <a:r>
              <a:rPr lang="en-US" sz="2800" b="1" i="1" dirty="0">
                <a:solidFill>
                  <a:srgbClr val="C00000"/>
                </a:solidFill>
                <a:ea typeface="MS PGothic" pitchFamily="34" charset="-128"/>
              </a:rPr>
              <a:t>Output schema</a:t>
            </a:r>
            <a:r>
              <a:rPr lang="en-US" sz="2800" b="1" dirty="0">
                <a:ea typeface="MS PGothic" pitchFamily="34" charset="-128"/>
              </a:rPr>
              <a:t> </a:t>
            </a:r>
            <a:r>
              <a:rPr lang="en-US" sz="2800" dirty="0">
                <a:ea typeface="MS PGothic" pitchFamily="34" charset="-128"/>
              </a:rPr>
              <a:t>of result is same as that of the input relation</a:t>
            </a:r>
            <a:endParaRPr lang="en-US" sz="2800" dirty="0"/>
          </a:p>
          <a:p>
            <a:endParaRPr lang="en-US" dirty="0"/>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39</a:t>
            </a:fld>
            <a:endParaRPr lang="en-US"/>
          </a:p>
        </p:txBody>
      </p:sp>
      <p:graphicFrame>
        <p:nvGraphicFramePr>
          <p:cNvPr id="18" name="Content Placeholder 4"/>
          <p:cNvGraphicFramePr>
            <a:graphicFrameLocks/>
          </p:cNvGraphicFramePr>
          <p:nvPr/>
        </p:nvGraphicFramePr>
        <p:xfrm>
          <a:off x="285720" y="2670166"/>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9" name="Rectangle 1041"/>
              <p:cNvSpPr>
                <a:spLocks noChangeArrowheads="1"/>
              </p:cNvSpPr>
              <p:nvPr/>
            </p:nvSpPr>
            <p:spPr bwMode="auto">
              <a:xfrm>
                <a:off x="214282" y="2214554"/>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𝟐</m:t>
                      </m:r>
                    </m:oMath>
                  </m:oMathPara>
                </a14:m>
                <a:endParaRPr lang="en-US" sz="2800" b="1" i="1" dirty="0">
                  <a:solidFill>
                    <a:srgbClr val="C00000"/>
                  </a:solidFill>
                </a:endParaRPr>
              </a:p>
            </p:txBody>
          </p:sp>
        </mc:Choice>
        <mc:Fallback xmlns="">
          <p:sp>
            <p:nvSpPr>
              <p:cNvPr id="19" name="Rectangle 1041"/>
              <p:cNvSpPr>
                <a:spLocks noRot="1" noChangeAspect="1" noMove="1" noResize="1" noEditPoints="1" noAdjustHandles="1" noChangeArrowheads="1" noChangeShapeType="1" noTextEdit="1"/>
              </p:cNvSpPr>
              <p:nvPr/>
            </p:nvSpPr>
            <p:spPr bwMode="auto">
              <a:xfrm>
                <a:off x="214282" y="2214554"/>
                <a:ext cx="694101" cy="52386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cxnSp>
        <p:nvCxnSpPr>
          <p:cNvPr id="22" name="Straight Connector 21"/>
          <p:cNvCxnSpPr/>
          <p:nvPr/>
        </p:nvCxnSpPr>
        <p:spPr>
          <a:xfrm>
            <a:off x="285720" y="3214686"/>
            <a:ext cx="3071834" cy="1588"/>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85720" y="4332658"/>
            <a:ext cx="3071834" cy="1588"/>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Rectangle 1041"/>
              <p:cNvSpPr>
                <a:spLocks noChangeArrowheads="1"/>
              </p:cNvSpPr>
              <p:nvPr/>
            </p:nvSpPr>
            <p:spPr bwMode="auto">
              <a:xfrm>
                <a:off x="5862062" y="2459356"/>
                <a:ext cx="1336904" cy="4623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rPr>
                        <m:t>𝑶𝒖𝒕𝒑𝒖𝒕</m:t>
                      </m:r>
                    </m:oMath>
                  </m:oMathPara>
                </a14:m>
                <a:endParaRPr lang="en-US" sz="2400" b="1" dirty="0">
                  <a:solidFill>
                    <a:schemeClr val="tx1"/>
                  </a:solidFill>
                </a:endParaRPr>
              </a:p>
            </p:txBody>
          </p:sp>
        </mc:Choice>
        <mc:Fallback xmlns="">
          <p:sp>
            <p:nvSpPr>
              <p:cNvPr id="25" name="Rectangle 1041"/>
              <p:cNvSpPr>
                <a:spLocks noRot="1" noChangeAspect="1" noMove="1" noResize="1" noEditPoints="1" noAdjustHandles="1" noChangeArrowheads="1" noChangeShapeType="1" noTextEdit="1"/>
              </p:cNvSpPr>
              <p:nvPr/>
            </p:nvSpPr>
            <p:spPr bwMode="auto">
              <a:xfrm>
                <a:off x="5862062" y="2459356"/>
                <a:ext cx="1336904" cy="462307"/>
              </a:xfrm>
              <a:prstGeom prst="rect">
                <a:avLst/>
              </a:prstGeom>
              <a:blipFill>
                <a:blip r:embed="rId4"/>
                <a:stretch>
                  <a:fillRect l="-457" b="-171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26" name="Content Placeholder 4"/>
          <p:cNvGraphicFramePr>
            <a:graphicFrameLocks/>
          </p:cNvGraphicFramePr>
          <p:nvPr/>
        </p:nvGraphicFramePr>
        <p:xfrm>
          <a:off x="5798468" y="2932122"/>
          <a:ext cx="3059812" cy="111252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1"/>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2"/>
                  </a:ext>
                </a:extLst>
              </a:tr>
            </a:tbl>
          </a:graphicData>
        </a:graphic>
      </p:graphicFrame>
      <p:graphicFrame>
        <p:nvGraphicFramePr>
          <p:cNvPr id="27" name="Content Placeholder 4"/>
          <p:cNvGraphicFramePr>
            <a:graphicFrameLocks/>
          </p:cNvGraphicFramePr>
          <p:nvPr/>
        </p:nvGraphicFramePr>
        <p:xfrm>
          <a:off x="285720" y="4932386"/>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28" name="Rectangle 1041"/>
              <p:cNvSpPr>
                <a:spLocks noChangeArrowheads="1"/>
              </p:cNvSpPr>
              <p:nvPr/>
            </p:nvSpPr>
            <p:spPr bwMode="auto">
              <a:xfrm>
                <a:off x="214282" y="4476774"/>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𝟐</m:t>
                      </m:r>
                    </m:oMath>
                  </m:oMathPara>
                </a14:m>
                <a:endParaRPr lang="en-US" sz="2800" b="1" i="1" dirty="0">
                  <a:solidFill>
                    <a:srgbClr val="C00000"/>
                  </a:solidFill>
                </a:endParaRPr>
              </a:p>
            </p:txBody>
          </p:sp>
        </mc:Choice>
        <mc:Fallback xmlns="">
          <p:sp>
            <p:nvSpPr>
              <p:cNvPr id="28" name="Rectangle 1041"/>
              <p:cNvSpPr>
                <a:spLocks noRot="1" noChangeAspect="1" noMove="1" noResize="1" noEditPoints="1" noAdjustHandles="1" noChangeArrowheads="1" noChangeShapeType="1" noTextEdit="1"/>
              </p:cNvSpPr>
              <p:nvPr/>
            </p:nvSpPr>
            <p:spPr bwMode="auto">
              <a:xfrm>
                <a:off x="214282" y="4476774"/>
                <a:ext cx="694101" cy="52386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cxnSp>
        <p:nvCxnSpPr>
          <p:cNvPr id="32" name="Straight Connector 31"/>
          <p:cNvCxnSpPr/>
          <p:nvPr/>
        </p:nvCxnSpPr>
        <p:spPr>
          <a:xfrm>
            <a:off x="285720" y="5500702"/>
            <a:ext cx="3071834" cy="1588"/>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85720" y="6618674"/>
            <a:ext cx="3071834" cy="1588"/>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85720" y="6232668"/>
            <a:ext cx="3071834" cy="1588"/>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Rectangle 1041"/>
              <p:cNvSpPr>
                <a:spLocks noChangeArrowheads="1"/>
              </p:cNvSpPr>
              <p:nvPr/>
            </p:nvSpPr>
            <p:spPr bwMode="auto">
              <a:xfrm>
                <a:off x="5871586" y="4857760"/>
                <a:ext cx="1336904" cy="4623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rPr>
                        <m:t>𝑶𝒖𝒕𝒑𝒖𝒕</m:t>
                      </m:r>
                    </m:oMath>
                  </m:oMathPara>
                </a14:m>
                <a:endParaRPr lang="en-US" sz="2400" b="1" dirty="0">
                  <a:solidFill>
                    <a:schemeClr val="tx1"/>
                  </a:solidFill>
                </a:endParaRPr>
              </a:p>
            </p:txBody>
          </p:sp>
        </mc:Choice>
        <mc:Fallback xmlns="">
          <p:sp>
            <p:nvSpPr>
              <p:cNvPr id="35" name="Rectangle 1041"/>
              <p:cNvSpPr>
                <a:spLocks noRot="1" noChangeAspect="1" noMove="1" noResize="1" noEditPoints="1" noAdjustHandles="1" noChangeArrowheads="1" noChangeShapeType="1" noTextEdit="1"/>
              </p:cNvSpPr>
              <p:nvPr/>
            </p:nvSpPr>
            <p:spPr bwMode="auto">
              <a:xfrm>
                <a:off x="5871586" y="4857760"/>
                <a:ext cx="1336904" cy="462307"/>
              </a:xfrm>
              <a:prstGeom prst="rect">
                <a:avLst/>
              </a:prstGeom>
              <a:blipFill>
                <a:blip r:embed="rId6"/>
                <a:stretch>
                  <a:fillRect l="-457" b="-157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36" name="Content Placeholder 4"/>
          <p:cNvGraphicFramePr>
            <a:graphicFrameLocks/>
          </p:cNvGraphicFramePr>
          <p:nvPr/>
        </p:nvGraphicFramePr>
        <p:xfrm>
          <a:off x="5807992" y="5330526"/>
          <a:ext cx="3059812" cy="74168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3" name="TextBox 2"/>
              <p:cNvSpPr txBox="1"/>
              <p:nvPr/>
            </p:nvSpPr>
            <p:spPr>
              <a:xfrm>
                <a:off x="3502534" y="3248665"/>
                <a:ext cx="2202526"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tx1"/>
                              </a:solidFill>
                              <a:latin typeface="Cambria Math" panose="02040503050406030204" pitchFamily="18" charset="0"/>
                              <a:sym typeface="Symbol" panose="05050102010706020507" pitchFamily="18" charset="2"/>
                            </a:rPr>
                          </m:ctrlPr>
                        </m:sSubPr>
                        <m:e>
                          <m:r>
                            <a:rPr lang="en-GB" sz="2800" i="1" smtClean="0">
                              <a:solidFill>
                                <a:schemeClr val="tx1"/>
                              </a:solidFill>
                              <a:latin typeface="Cambria Math" panose="02040503050406030204" pitchFamily="18" charset="0"/>
                              <a:sym typeface="Symbol" panose="05050102010706020507" pitchFamily="18" charset="2"/>
                            </a:rPr>
                            <m:t></m:t>
                          </m:r>
                        </m:e>
                        <m:sub>
                          <m:r>
                            <a:rPr lang="en-GB" sz="2800" b="0" i="1" smtClean="0">
                              <a:solidFill>
                                <a:schemeClr val="tx1"/>
                              </a:solidFill>
                              <a:latin typeface="Cambria Math" panose="02040503050406030204" pitchFamily="18" charset="0"/>
                              <a:sym typeface="Symbol" panose="05050102010706020507" pitchFamily="18" charset="2"/>
                            </a:rPr>
                            <m:t>𝑟𝑎𝑡𝑖𝑛𝑔</m:t>
                          </m:r>
                          <m:r>
                            <a:rPr lang="en-GB" sz="2800" b="0" i="1" smtClean="0">
                              <a:solidFill>
                                <a:schemeClr val="tx1"/>
                              </a:solidFill>
                              <a:latin typeface="Cambria Math" panose="02040503050406030204" pitchFamily="18" charset="0"/>
                              <a:sym typeface="Symbol" panose="05050102010706020507" pitchFamily="18" charset="2"/>
                            </a:rPr>
                            <m:t>&lt;9</m:t>
                          </m:r>
                        </m:sub>
                      </m:sSub>
                      <m:d>
                        <m:dPr>
                          <m:ctrlPr>
                            <a:rPr lang="en-GB" sz="2800" b="0" i="1" smtClean="0">
                              <a:solidFill>
                                <a:schemeClr val="tx1"/>
                              </a:solidFill>
                              <a:latin typeface="Cambria Math" panose="02040503050406030204" pitchFamily="18" charset="0"/>
                              <a:sym typeface="Symbol" panose="05050102010706020507" pitchFamily="18" charset="2"/>
                            </a:rPr>
                          </m:ctrlPr>
                        </m:dPr>
                        <m:e>
                          <m:r>
                            <a:rPr lang="en-GB" sz="2800" b="0" i="1" smtClean="0">
                              <a:solidFill>
                                <a:schemeClr val="tx1"/>
                              </a:solidFill>
                              <a:latin typeface="Cambria Math" panose="02040503050406030204" pitchFamily="18" charset="0"/>
                              <a:sym typeface="Symbol" panose="05050102010706020507" pitchFamily="18" charset="2"/>
                            </a:rPr>
                            <m:t>𝑆</m:t>
                          </m:r>
                          <m:r>
                            <a:rPr lang="en-GB" sz="2800" b="0" i="1" smtClean="0">
                              <a:solidFill>
                                <a:schemeClr val="tx1"/>
                              </a:solidFill>
                              <a:latin typeface="Cambria Math" panose="02040503050406030204" pitchFamily="18" charset="0"/>
                              <a:sym typeface="Symbol" panose="05050102010706020507" pitchFamily="18" charset="2"/>
                            </a:rPr>
                            <m:t>2</m:t>
                          </m:r>
                        </m:e>
                      </m:d>
                    </m:oMath>
                  </m:oMathPara>
                </a14:m>
                <a:endParaRPr lang="en-GB" sz="2800" dirty="0">
                  <a:solidFill>
                    <a:schemeClr val="tx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502534" y="3248665"/>
                <a:ext cx="2202526" cy="46589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462387" y="5290653"/>
                <a:ext cx="2171659" cy="7470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tx1"/>
                              </a:solidFill>
                              <a:latin typeface="Cambria Math" panose="02040503050406030204" pitchFamily="18" charset="0"/>
                              <a:sym typeface="Symbol" panose="05050102010706020507" pitchFamily="18" charset="2"/>
                            </a:rPr>
                          </m:ctrlPr>
                        </m:sSubPr>
                        <m:e>
                          <m:r>
                            <a:rPr lang="en-GB" sz="2800" i="1" smtClean="0">
                              <a:solidFill>
                                <a:schemeClr val="tx1"/>
                              </a:solidFill>
                              <a:latin typeface="Cambria Math" panose="02040503050406030204" pitchFamily="18" charset="0"/>
                              <a:sym typeface="Symbol" panose="05050102010706020507" pitchFamily="18" charset="2"/>
                            </a:rPr>
                            <m:t></m:t>
                          </m:r>
                        </m:e>
                        <m:sub>
                          <m:eqArr>
                            <m:eqArrPr>
                              <m:ctrlPr>
                                <a:rPr lang="en-GB" sz="2800" b="0" i="1" smtClean="0">
                                  <a:solidFill>
                                    <a:schemeClr val="tx1"/>
                                  </a:solidFill>
                                  <a:latin typeface="Cambria Math" panose="02040503050406030204" pitchFamily="18" charset="0"/>
                                  <a:sym typeface="Symbol" panose="05050102010706020507" pitchFamily="18" charset="2"/>
                                </a:rPr>
                              </m:ctrlPr>
                            </m:eqArrPr>
                            <m:e>
                              <m:r>
                                <a:rPr lang="en-GB" sz="2800" i="1">
                                  <a:solidFill>
                                    <a:schemeClr val="tx1"/>
                                  </a:solidFill>
                                  <a:latin typeface="Cambria Math" panose="02040503050406030204" pitchFamily="18" charset="0"/>
                                  <a:sym typeface="Symbol" panose="05050102010706020507" pitchFamily="18" charset="2"/>
                                </a:rPr>
                                <m:t>𝑟𝑎𝑡𝑖𝑛𝑔</m:t>
                              </m:r>
                              <m:r>
                                <a:rPr lang="en-GB" sz="2800" i="1">
                                  <a:solidFill>
                                    <a:schemeClr val="tx1"/>
                                  </a:solidFill>
                                  <a:latin typeface="Cambria Math" panose="02040503050406030204" pitchFamily="18" charset="0"/>
                                  <a:sym typeface="Symbol" panose="05050102010706020507" pitchFamily="18" charset="2"/>
                                </a:rPr>
                                <m:t>&lt;9∧</m:t>
                              </m:r>
                            </m:e>
                            <m:e>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&gt;50</m:t>
                              </m:r>
                            </m:e>
                          </m:eqArr>
                        </m:sub>
                      </m:sSub>
                      <m:d>
                        <m:dPr>
                          <m:ctrlPr>
                            <a:rPr lang="en-GB" sz="2800" b="0" i="1" smtClean="0">
                              <a:solidFill>
                                <a:schemeClr val="tx1"/>
                              </a:solidFill>
                              <a:latin typeface="Cambria Math" panose="02040503050406030204" pitchFamily="18" charset="0"/>
                              <a:sym typeface="Symbol" panose="05050102010706020507" pitchFamily="18" charset="2"/>
                            </a:rPr>
                          </m:ctrlPr>
                        </m:dPr>
                        <m:e>
                          <m:r>
                            <a:rPr lang="en-GB" sz="2800" b="0" i="1" smtClean="0">
                              <a:solidFill>
                                <a:schemeClr val="tx1"/>
                              </a:solidFill>
                              <a:latin typeface="Cambria Math" panose="02040503050406030204" pitchFamily="18" charset="0"/>
                              <a:sym typeface="Symbol" panose="05050102010706020507" pitchFamily="18" charset="2"/>
                            </a:rPr>
                            <m:t>𝑆</m:t>
                          </m:r>
                          <m:r>
                            <a:rPr lang="en-GB" sz="2800" b="0" i="1" smtClean="0">
                              <a:solidFill>
                                <a:schemeClr val="tx1"/>
                              </a:solidFill>
                              <a:latin typeface="Cambria Math" panose="02040503050406030204" pitchFamily="18" charset="0"/>
                              <a:sym typeface="Symbol" panose="05050102010706020507" pitchFamily="18" charset="2"/>
                            </a:rPr>
                            <m:t>2</m:t>
                          </m:r>
                        </m:e>
                      </m:d>
                    </m:oMath>
                  </m:oMathPara>
                </a14:m>
                <a:endParaRPr lang="en-GB" sz="2800" dirty="0">
                  <a:solidFill>
                    <a:schemeClr val="tx1"/>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462387" y="5290653"/>
                <a:ext cx="2171659" cy="747064"/>
              </a:xfrm>
              <a:prstGeom prst="rect">
                <a:avLst/>
              </a:prstGeom>
              <a:blipFill>
                <a:blip r:embed="rId8"/>
                <a:stretch>
                  <a:fillRect r="-1966"/>
                </a:stretch>
              </a:blipFill>
            </p:spPr>
            <p:txBody>
              <a:bodyPr/>
              <a:lstStyle/>
              <a:p>
                <a:r>
                  <a:rPr lang="en-GB">
                    <a:noFill/>
                  </a:rPr>
                  <a:t> </a:t>
                </a:r>
              </a:p>
            </p:txBody>
          </p:sp>
        </mc:Fallback>
      </mc:AlternateContent>
    </p:spTree>
    <p:extLst>
      <p:ext uri="{BB962C8B-B14F-4D97-AF65-F5344CB8AC3E}">
        <p14:creationId xmlns:p14="http://schemas.microsoft.com/office/powerpoint/2010/main" val="221246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5" grpId="0"/>
      <p:bldP spid="28" grpId="0"/>
      <p:bldP spid="35" grpId="0"/>
      <p:bldP spid="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Outline</a:t>
            </a:r>
          </a:p>
        </p:txBody>
      </p:sp>
      <p:sp>
        <p:nvSpPr>
          <p:cNvPr id="3" name="Content Placeholder 2"/>
          <p:cNvSpPr>
            <a:spLocks noGrp="1"/>
          </p:cNvSpPr>
          <p:nvPr>
            <p:ph idx="1"/>
          </p:nvPr>
        </p:nvSpPr>
        <p:spPr/>
        <p:txBody>
          <a:bodyPr/>
          <a:lstStyle/>
          <a:p>
            <a:r>
              <a:rPr lang="en-US" dirty="0"/>
              <a:t>Relational Databases</a:t>
            </a:r>
          </a:p>
          <a:p>
            <a:r>
              <a:rPr lang="en-US" dirty="0"/>
              <a:t>Storage</a:t>
            </a:r>
          </a:p>
          <a:p>
            <a:r>
              <a:rPr lang="en-US" dirty="0"/>
              <a:t>Execution</a:t>
            </a:r>
          </a:p>
          <a:p>
            <a:r>
              <a:rPr lang="en-US" dirty="0"/>
              <a:t>Optimization</a:t>
            </a:r>
          </a:p>
          <a:p>
            <a:r>
              <a:rPr lang="en-US" dirty="0"/>
              <a:t>Data Warehouses</a:t>
            </a:r>
          </a:p>
          <a:p>
            <a:r>
              <a:rPr lang="en-US" dirty="0"/>
              <a:t>Distributed Computing</a:t>
            </a:r>
          </a:p>
          <a:p>
            <a:r>
              <a:rPr lang="en-US" dirty="0"/>
              <a:t>Stream Processing</a:t>
            </a:r>
          </a:p>
          <a:p>
            <a:r>
              <a:rPr lang="en-US" dirty="0"/>
              <a:t>Transaction Processing</a:t>
            </a:r>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4</a:t>
            </a:fld>
            <a:endParaRPr lang="en-US"/>
          </a:p>
        </p:txBody>
      </p:sp>
    </p:spTree>
    <p:extLst>
      <p:ext uri="{BB962C8B-B14F-4D97-AF65-F5344CB8AC3E}">
        <p14:creationId xmlns:p14="http://schemas.microsoft.com/office/powerpoint/2010/main" val="3354170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a:t>Projection Operator (</a:t>
            </a:r>
            <a:r>
              <a:rPr lang="el-GR" dirty="0">
                <a:sym typeface="Symbol" panose="05050102010706020507" pitchFamily="18" charset="2"/>
              </a:rPr>
              <a:t></a:t>
            </a:r>
            <a:r>
              <a:rPr lang="en-US" dirty="0"/>
              <a:t>)</a:t>
            </a:r>
          </a:p>
        </p:txBody>
      </p:sp>
      <p:sp>
        <p:nvSpPr>
          <p:cNvPr id="3" name="Content Placeholder 2"/>
          <p:cNvSpPr>
            <a:spLocks noGrp="1"/>
          </p:cNvSpPr>
          <p:nvPr>
            <p:ph idx="1"/>
          </p:nvPr>
        </p:nvSpPr>
        <p:spPr>
          <a:xfrm>
            <a:off x="457200" y="1219201"/>
            <a:ext cx="8229600" cy="1828814"/>
          </a:xfrm>
        </p:spPr>
        <p:txBody>
          <a:bodyPr/>
          <a:lstStyle/>
          <a:p>
            <a:r>
              <a:rPr lang="en-US" sz="2800" dirty="0"/>
              <a:t>Retains only attributes that are in the </a:t>
            </a:r>
            <a:r>
              <a:rPr lang="en-US" altLang="ja-JP" sz="2800" i="1" dirty="0">
                <a:solidFill>
                  <a:srgbClr val="C00000"/>
                </a:solidFill>
              </a:rPr>
              <a:t>projection list</a:t>
            </a:r>
            <a:r>
              <a:rPr lang="en-US" altLang="ja-JP" sz="2800" i="1" dirty="0"/>
              <a:t>.</a:t>
            </a:r>
          </a:p>
          <a:p>
            <a:pPr marL="342900" lvl="1" indent="-342900">
              <a:buFontTx/>
              <a:buChar char="•"/>
            </a:pPr>
            <a:r>
              <a:rPr lang="en-US" sz="2800" b="1" dirty="0">
                <a:solidFill>
                  <a:srgbClr val="C00000"/>
                </a:solidFill>
                <a:ea typeface="MS PGothic" pitchFamily="34" charset="-128"/>
              </a:rPr>
              <a:t>Output schema</a:t>
            </a:r>
            <a:r>
              <a:rPr lang="en-US" sz="2800" dirty="0">
                <a:ea typeface="MS PGothic" pitchFamily="34" charset="-128"/>
              </a:rPr>
              <a:t> is exactly the fields in the projection list, with the same names that they had in the input relation.</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40</a:t>
            </a:fld>
            <a:endParaRPr lang="en-US"/>
          </a:p>
        </p:txBody>
      </p:sp>
      <p:graphicFrame>
        <p:nvGraphicFramePr>
          <p:cNvPr id="5" name="Content Placeholder 4"/>
          <p:cNvGraphicFramePr>
            <a:graphicFrameLocks/>
          </p:cNvGraphicFramePr>
          <p:nvPr/>
        </p:nvGraphicFramePr>
        <p:xfrm>
          <a:off x="285720" y="3503626"/>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6" name="Rectangle 1041"/>
              <p:cNvSpPr>
                <a:spLocks noChangeArrowheads="1"/>
              </p:cNvSpPr>
              <p:nvPr/>
            </p:nvSpPr>
            <p:spPr bwMode="auto">
              <a:xfrm>
                <a:off x="214282" y="3048014"/>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𝟐</m:t>
                      </m:r>
                    </m:oMath>
                  </m:oMathPara>
                </a14:m>
                <a:endParaRPr lang="en-US" sz="2800" b="1" i="1" dirty="0">
                  <a:solidFill>
                    <a:srgbClr val="C00000"/>
                  </a:solidFill>
                </a:endParaRPr>
              </a:p>
            </p:txBody>
          </p:sp>
        </mc:Choice>
        <mc:Fallback xmlns="">
          <p:sp>
            <p:nvSpPr>
              <p:cNvPr id="6" name="Rectangle 1041"/>
              <p:cNvSpPr>
                <a:spLocks noRot="1" noChangeAspect="1" noMove="1" noResize="1" noEditPoints="1" noAdjustHandles="1" noChangeArrowheads="1" noChangeShapeType="1" noTextEdit="1"/>
              </p:cNvSpPr>
              <p:nvPr/>
            </p:nvSpPr>
            <p:spPr bwMode="auto">
              <a:xfrm>
                <a:off x="214282" y="3048014"/>
                <a:ext cx="694101" cy="523862"/>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8" name="Content Placeholder 4"/>
          <p:cNvGraphicFramePr>
            <a:graphicFrameLocks/>
          </p:cNvGraphicFramePr>
          <p:nvPr/>
        </p:nvGraphicFramePr>
        <p:xfrm>
          <a:off x="6950040" y="3575064"/>
          <a:ext cx="1836802" cy="1854200"/>
        </p:xfrm>
        <a:graphic>
          <a:graphicData uri="http://schemas.openxmlformats.org/drawingml/2006/table">
            <a:tbl>
              <a:tblPr firstRow="1" bandRow="1">
                <a:tableStyleId>{073A0DAA-6AF3-43AB-8588-CEC1D06C72B9}</a:tableStyleId>
              </a:tblPr>
              <a:tblGrid>
                <a:gridCol w="1050100">
                  <a:extLst>
                    <a:ext uri="{9D8B030D-6E8A-4147-A177-3AD203B41FA5}">
                      <a16:colId xmlns:a16="http://schemas.microsoft.com/office/drawing/2014/main" val="20000"/>
                    </a:ext>
                  </a:extLst>
                </a:gridCol>
                <a:gridCol w="786702">
                  <a:extLst>
                    <a:ext uri="{9D8B030D-6E8A-4147-A177-3AD203B41FA5}">
                      <a16:colId xmlns:a16="http://schemas.microsoft.com/office/drawing/2014/main" val="20001"/>
                    </a:ext>
                  </a:extLst>
                </a:gridCol>
              </a:tblGrid>
              <a:tr h="370840">
                <a:tc>
                  <a:txBody>
                    <a:bodyPr/>
                    <a:lstStyle/>
                    <a:p>
                      <a:r>
                        <a:rPr lang="en-US" dirty="0" err="1"/>
                        <a:t>sname</a:t>
                      </a:r>
                      <a:endParaRPr lang="en-US" dirty="0"/>
                    </a:p>
                  </a:txBody>
                  <a:tcPr/>
                </a:tc>
                <a:tc>
                  <a:txBody>
                    <a:bodyPr/>
                    <a:lstStyle/>
                    <a:p>
                      <a:r>
                        <a:rPr lang="en-US" dirty="0"/>
                        <a:t>rating</a:t>
                      </a:r>
                    </a:p>
                  </a:txBody>
                  <a:tcPr/>
                </a:tc>
                <a:extLst>
                  <a:ext uri="{0D108BD9-81ED-4DB2-BD59-A6C34878D82A}">
                    <a16:rowId xmlns:a16="http://schemas.microsoft.com/office/drawing/2014/main" val="10000"/>
                  </a:ext>
                </a:extLst>
              </a:tr>
              <a:tr h="370840">
                <a:tc>
                  <a:txBody>
                    <a:bodyPr/>
                    <a:lstStyle/>
                    <a:p>
                      <a:r>
                        <a:rPr lang="en-US" dirty="0" err="1"/>
                        <a:t>yuppy</a:t>
                      </a:r>
                      <a:endParaRPr lang="en-US" dirty="0"/>
                    </a:p>
                  </a:txBody>
                  <a:tcPr/>
                </a:tc>
                <a:tc>
                  <a:txBody>
                    <a:bodyPr/>
                    <a:lstStyle/>
                    <a:p>
                      <a:r>
                        <a:rPr lang="en-US" dirty="0"/>
                        <a:t>9</a:t>
                      </a:r>
                    </a:p>
                  </a:txBody>
                  <a:tcPr/>
                </a:tc>
                <a:extLst>
                  <a:ext uri="{0D108BD9-81ED-4DB2-BD59-A6C34878D82A}">
                    <a16:rowId xmlns:a16="http://schemas.microsoft.com/office/drawing/2014/main" val="10001"/>
                  </a:ext>
                </a:extLst>
              </a:tr>
              <a:tr h="370840">
                <a:tc>
                  <a:txBody>
                    <a:bodyPr/>
                    <a:lstStyle/>
                    <a:p>
                      <a:r>
                        <a:rPr lang="en-US" dirty="0"/>
                        <a:t>Lubber</a:t>
                      </a:r>
                    </a:p>
                  </a:txBody>
                  <a:tcPr/>
                </a:tc>
                <a:tc>
                  <a:txBody>
                    <a:bodyPr/>
                    <a:lstStyle/>
                    <a:p>
                      <a:r>
                        <a:rPr lang="en-US" dirty="0"/>
                        <a:t>8</a:t>
                      </a:r>
                    </a:p>
                  </a:txBody>
                  <a:tcPr/>
                </a:tc>
                <a:extLst>
                  <a:ext uri="{0D108BD9-81ED-4DB2-BD59-A6C34878D82A}">
                    <a16:rowId xmlns:a16="http://schemas.microsoft.com/office/drawing/2014/main" val="10002"/>
                  </a:ext>
                </a:extLst>
              </a:tr>
              <a:tr h="370840">
                <a:tc>
                  <a:txBody>
                    <a:bodyPr/>
                    <a:lstStyle/>
                    <a:p>
                      <a:r>
                        <a:rPr lang="en-US" dirty="0"/>
                        <a:t>guppy</a:t>
                      </a:r>
                    </a:p>
                  </a:txBody>
                  <a:tcPr/>
                </a:tc>
                <a:tc>
                  <a:txBody>
                    <a:bodyPr/>
                    <a:lstStyle/>
                    <a:p>
                      <a:r>
                        <a:rPr lang="en-US" dirty="0"/>
                        <a:t>5</a:t>
                      </a:r>
                    </a:p>
                  </a:txBody>
                  <a:tcPr/>
                </a:tc>
                <a:extLst>
                  <a:ext uri="{0D108BD9-81ED-4DB2-BD59-A6C34878D82A}">
                    <a16:rowId xmlns:a16="http://schemas.microsoft.com/office/drawing/2014/main" val="10003"/>
                  </a:ext>
                </a:extLst>
              </a:tr>
              <a:tr h="370840">
                <a:tc>
                  <a:txBody>
                    <a:bodyPr/>
                    <a:lstStyle/>
                    <a:p>
                      <a:r>
                        <a:rPr lang="en-US" dirty="0"/>
                        <a:t>Rusty</a:t>
                      </a:r>
                    </a:p>
                  </a:txBody>
                  <a:tcPr/>
                </a:tc>
                <a:tc>
                  <a:txBody>
                    <a:bodyPr/>
                    <a:lstStyle/>
                    <a:p>
                      <a:r>
                        <a:rPr lang="en-US" dirty="0"/>
                        <a:t>10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9" name="Rectangle 1041"/>
              <p:cNvSpPr>
                <a:spLocks noChangeArrowheads="1"/>
              </p:cNvSpPr>
              <p:nvPr/>
            </p:nvSpPr>
            <p:spPr bwMode="auto">
              <a:xfrm>
                <a:off x="6933632" y="3112757"/>
                <a:ext cx="1336904" cy="4623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rPr>
                        <m:t>𝑶𝒖𝒕𝒑𝒖𝒕</m:t>
                      </m:r>
                    </m:oMath>
                  </m:oMathPara>
                </a14:m>
                <a:endParaRPr lang="en-US" sz="2400" b="1" dirty="0">
                  <a:solidFill>
                    <a:schemeClr val="tx1"/>
                  </a:solidFill>
                </a:endParaRPr>
              </a:p>
            </p:txBody>
          </p:sp>
        </mc:Choice>
        <mc:Fallback xmlns="">
          <p:sp>
            <p:nvSpPr>
              <p:cNvPr id="9" name="Rectangle 1041"/>
              <p:cNvSpPr>
                <a:spLocks noRot="1" noChangeAspect="1" noMove="1" noResize="1" noEditPoints="1" noAdjustHandles="1" noChangeArrowheads="1" noChangeShapeType="1" noTextEdit="1"/>
              </p:cNvSpPr>
              <p:nvPr/>
            </p:nvSpPr>
            <p:spPr bwMode="auto">
              <a:xfrm>
                <a:off x="6933632" y="3112757"/>
                <a:ext cx="1336904" cy="462307"/>
              </a:xfrm>
              <a:prstGeom prst="rect">
                <a:avLst/>
              </a:prstGeom>
              <a:blipFill>
                <a:blip r:embed="rId3"/>
                <a:stretch>
                  <a:fillRect b="-173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cxnSp>
        <p:nvCxnSpPr>
          <p:cNvPr id="10" name="Straight Connector 9"/>
          <p:cNvCxnSpPr/>
          <p:nvPr/>
        </p:nvCxnSpPr>
        <p:spPr>
          <a:xfrm rot="5400000">
            <a:off x="-416142" y="4416614"/>
            <a:ext cx="1857388" cy="25036"/>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2084188" y="4416614"/>
            <a:ext cx="1857388" cy="25036"/>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Box 6"/>
              <p:cNvSpPr txBox="1"/>
              <p:nvPr/>
            </p:nvSpPr>
            <p:spPr>
              <a:xfrm>
                <a:off x="3795970" y="4180722"/>
                <a:ext cx="2757230"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tx1"/>
                              </a:solidFill>
                              <a:latin typeface="Cambria Math" panose="02040503050406030204" pitchFamily="18" charset="0"/>
                              <a:sym typeface="Symbol" panose="05050102010706020507" pitchFamily="18" charset="2"/>
                            </a:rPr>
                          </m:ctrlPr>
                        </m:sSubPr>
                        <m:e>
                          <m:r>
                            <a:rPr lang="en-GB" sz="2800" i="1" smtClean="0">
                              <a:solidFill>
                                <a:schemeClr val="tx1"/>
                              </a:solidFill>
                              <a:latin typeface="Cambria Math" panose="02040503050406030204" pitchFamily="18" charset="0"/>
                              <a:sym typeface="Symbol" panose="05050102010706020507" pitchFamily="18" charset="2"/>
                            </a:rPr>
                            <m:t></m:t>
                          </m:r>
                        </m:e>
                        <m:sub>
                          <m:r>
                            <a:rPr lang="en-GB" sz="2800" b="0" i="1" smtClean="0">
                              <a:solidFill>
                                <a:schemeClr val="tx1"/>
                              </a:solidFill>
                              <a:latin typeface="Cambria Math" panose="02040503050406030204" pitchFamily="18" charset="0"/>
                              <a:sym typeface="Symbol" panose="05050102010706020507" pitchFamily="18" charset="2"/>
                            </a:rPr>
                            <m:t>𝑠𝑛𝑎𝑚𝑒</m:t>
                          </m:r>
                          <m:r>
                            <a:rPr lang="en-GB" sz="2800" b="0" i="1" smtClean="0">
                              <a:solidFill>
                                <a:schemeClr val="tx1"/>
                              </a:solidFill>
                              <a:latin typeface="Cambria Math" panose="02040503050406030204" pitchFamily="18" charset="0"/>
                              <a:sym typeface="Symbol" panose="05050102010706020507" pitchFamily="18" charset="2"/>
                            </a:rPr>
                            <m:t>, </m:t>
                          </m:r>
                          <m:r>
                            <a:rPr lang="en-GB" sz="2800" b="0" i="1" smtClean="0">
                              <a:solidFill>
                                <a:schemeClr val="tx1"/>
                              </a:solidFill>
                              <a:latin typeface="Cambria Math" panose="02040503050406030204" pitchFamily="18" charset="0"/>
                              <a:sym typeface="Symbol" panose="05050102010706020507" pitchFamily="18" charset="2"/>
                            </a:rPr>
                            <m:t>𝑟𝑎𝑡𝑖𝑛𝑔</m:t>
                          </m:r>
                        </m:sub>
                      </m:sSub>
                      <m:r>
                        <a:rPr lang="en-GB" sz="2800" b="0" i="1" smtClean="0">
                          <a:solidFill>
                            <a:schemeClr val="tx1"/>
                          </a:solidFill>
                          <a:latin typeface="Cambria Math" panose="02040503050406030204" pitchFamily="18" charset="0"/>
                          <a:sym typeface="Symbol" panose="05050102010706020507" pitchFamily="18" charset="2"/>
                        </a:rPr>
                        <m:t>(</m:t>
                      </m:r>
                      <m:r>
                        <a:rPr lang="en-GB" sz="2800" b="0" i="1" smtClean="0">
                          <a:solidFill>
                            <a:schemeClr val="tx1"/>
                          </a:solidFill>
                          <a:latin typeface="Cambria Math" panose="02040503050406030204" pitchFamily="18" charset="0"/>
                          <a:sym typeface="Symbol" panose="05050102010706020507" pitchFamily="18" charset="2"/>
                        </a:rPr>
                        <m:t>𝑆</m:t>
                      </m:r>
                      <m:r>
                        <a:rPr lang="en-GB" sz="2800" b="0" i="1" smtClean="0">
                          <a:solidFill>
                            <a:schemeClr val="tx1"/>
                          </a:solidFill>
                          <a:latin typeface="Cambria Math" panose="02040503050406030204" pitchFamily="18" charset="0"/>
                          <a:sym typeface="Symbol" panose="05050102010706020507" pitchFamily="18" charset="2"/>
                        </a:rPr>
                        <m:t>2)</m:t>
                      </m:r>
                    </m:oMath>
                  </m:oMathPara>
                </a14:m>
                <a:endParaRPr lang="en-GB" dirty="0"/>
              </a:p>
            </p:txBody>
          </p:sp>
        </mc:Choice>
        <mc:Fallback xmlns="">
          <p:sp>
            <p:nvSpPr>
              <p:cNvPr id="7" name="TextBox 6"/>
              <p:cNvSpPr txBox="1">
                <a:spLocks noRot="1" noChangeAspect="1" noMove="1" noResize="1" noEditPoints="1" noAdjustHandles="1" noChangeArrowheads="1" noChangeShapeType="1" noTextEdit="1"/>
              </p:cNvSpPr>
              <p:nvPr/>
            </p:nvSpPr>
            <p:spPr>
              <a:xfrm>
                <a:off x="3795970" y="4180722"/>
                <a:ext cx="2757230" cy="465897"/>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2331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sz="3600" dirty="0"/>
              <a:t>Projection Operator (</a:t>
            </a:r>
            <a:r>
              <a:rPr lang="el-GR" sz="3600" dirty="0">
                <a:sym typeface="Symbol" panose="05050102010706020507" pitchFamily="18" charset="2"/>
              </a:rPr>
              <a:t></a:t>
            </a:r>
            <a:r>
              <a:rPr lang="en-US" sz="3600" dirty="0"/>
              <a:t>): Duplicate Elimination</a:t>
            </a:r>
          </a:p>
        </p:txBody>
      </p:sp>
      <p:sp>
        <p:nvSpPr>
          <p:cNvPr id="3" name="Content Placeholder 2"/>
          <p:cNvSpPr>
            <a:spLocks noGrp="1"/>
          </p:cNvSpPr>
          <p:nvPr>
            <p:ph idx="1"/>
          </p:nvPr>
        </p:nvSpPr>
        <p:spPr>
          <a:xfrm>
            <a:off x="457200" y="1219201"/>
            <a:ext cx="8229600" cy="1828814"/>
          </a:xfrm>
        </p:spPr>
        <p:txBody>
          <a:bodyPr/>
          <a:lstStyle/>
          <a:p>
            <a:r>
              <a:rPr lang="en-US" sz="2800" dirty="0"/>
              <a:t>Projection operator has to </a:t>
            </a:r>
            <a:r>
              <a:rPr lang="en-US" sz="2800" i="1" dirty="0">
                <a:solidFill>
                  <a:srgbClr val="C00000"/>
                </a:solidFill>
              </a:rPr>
              <a:t>eliminate duplicates</a:t>
            </a:r>
            <a:r>
              <a:rPr lang="en-US" sz="2800" dirty="0">
                <a:solidFill>
                  <a:srgbClr val="C00000"/>
                </a:solidFill>
              </a:rPr>
              <a:t>    </a:t>
            </a:r>
            <a:r>
              <a:rPr lang="en-US" sz="2800" dirty="0"/>
              <a:t>(How do they arise? Why remove them?)</a:t>
            </a:r>
          </a:p>
          <a:p>
            <a:r>
              <a:rPr lang="en-US" sz="2800" dirty="0"/>
              <a:t>Relational algebra is set based while SQL is bag (</a:t>
            </a:r>
            <a:r>
              <a:rPr lang="en-US" sz="2800" dirty="0" err="1"/>
              <a:t>multiset</a:t>
            </a:r>
            <a:r>
              <a:rPr lang="en-US" sz="2800" dirty="0"/>
              <a:t>) based</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41</a:t>
            </a:fld>
            <a:endParaRPr lang="en-US"/>
          </a:p>
        </p:txBody>
      </p:sp>
      <p:graphicFrame>
        <p:nvGraphicFramePr>
          <p:cNvPr id="5" name="Content Placeholder 4"/>
          <p:cNvGraphicFramePr>
            <a:graphicFrameLocks/>
          </p:cNvGraphicFramePr>
          <p:nvPr/>
        </p:nvGraphicFramePr>
        <p:xfrm>
          <a:off x="285720" y="3503626"/>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6" name="Rectangle 1041"/>
              <p:cNvSpPr>
                <a:spLocks noChangeArrowheads="1"/>
              </p:cNvSpPr>
              <p:nvPr/>
            </p:nvSpPr>
            <p:spPr bwMode="auto">
              <a:xfrm>
                <a:off x="214282" y="3048014"/>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𝟐</m:t>
                      </m:r>
                    </m:oMath>
                  </m:oMathPara>
                </a14:m>
                <a:endParaRPr lang="en-US" sz="2800" b="1" i="1" dirty="0">
                  <a:solidFill>
                    <a:srgbClr val="C00000"/>
                  </a:solidFill>
                </a:endParaRPr>
              </a:p>
            </p:txBody>
          </p:sp>
        </mc:Choice>
        <mc:Fallback xmlns="">
          <p:sp>
            <p:nvSpPr>
              <p:cNvPr id="6" name="Rectangle 1041"/>
              <p:cNvSpPr>
                <a:spLocks noRot="1" noChangeAspect="1" noMove="1" noResize="1" noEditPoints="1" noAdjustHandles="1" noChangeArrowheads="1" noChangeShapeType="1" noTextEdit="1"/>
              </p:cNvSpPr>
              <p:nvPr/>
            </p:nvSpPr>
            <p:spPr bwMode="auto">
              <a:xfrm>
                <a:off x="214282" y="3048014"/>
                <a:ext cx="694101" cy="523862"/>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8" name="Content Placeholder 4"/>
          <p:cNvGraphicFramePr>
            <a:graphicFrameLocks/>
          </p:cNvGraphicFramePr>
          <p:nvPr/>
        </p:nvGraphicFramePr>
        <p:xfrm>
          <a:off x="6950040" y="3816678"/>
          <a:ext cx="786702" cy="1112520"/>
        </p:xfrm>
        <a:graphic>
          <a:graphicData uri="http://schemas.openxmlformats.org/drawingml/2006/table">
            <a:tbl>
              <a:tblPr firstRow="1" bandRow="1">
                <a:tableStyleId>{073A0DAA-6AF3-43AB-8588-CEC1D06C72B9}</a:tableStyleId>
              </a:tblPr>
              <a:tblGrid>
                <a:gridCol w="786702">
                  <a:extLst>
                    <a:ext uri="{9D8B030D-6E8A-4147-A177-3AD203B41FA5}">
                      <a16:colId xmlns:a16="http://schemas.microsoft.com/office/drawing/2014/main" val="20000"/>
                    </a:ext>
                  </a:extLst>
                </a:gridCol>
              </a:tblGrid>
              <a:tr h="370840">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55.5</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9" name="Rectangle 1041"/>
              <p:cNvSpPr>
                <a:spLocks noChangeArrowheads="1"/>
              </p:cNvSpPr>
              <p:nvPr/>
            </p:nvSpPr>
            <p:spPr bwMode="auto">
              <a:xfrm>
                <a:off x="6674939" y="3354371"/>
                <a:ext cx="1336904" cy="4623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rPr>
                        <m:t>𝑶𝒖𝒕𝒑𝒖𝒕</m:t>
                      </m:r>
                    </m:oMath>
                  </m:oMathPara>
                </a14:m>
                <a:endParaRPr lang="en-US" sz="2400" b="1" dirty="0">
                  <a:solidFill>
                    <a:schemeClr val="tx1"/>
                  </a:solidFill>
                </a:endParaRPr>
              </a:p>
            </p:txBody>
          </p:sp>
        </mc:Choice>
        <mc:Fallback xmlns="">
          <p:sp>
            <p:nvSpPr>
              <p:cNvPr id="9" name="Rectangle 1041"/>
              <p:cNvSpPr>
                <a:spLocks noRot="1" noChangeAspect="1" noMove="1" noResize="1" noEditPoints="1" noAdjustHandles="1" noChangeArrowheads="1" noChangeShapeType="1" noTextEdit="1"/>
              </p:cNvSpPr>
              <p:nvPr/>
            </p:nvSpPr>
            <p:spPr bwMode="auto">
              <a:xfrm>
                <a:off x="6674939" y="3354371"/>
                <a:ext cx="1336904" cy="462307"/>
              </a:xfrm>
              <a:prstGeom prst="rect">
                <a:avLst/>
              </a:prstGeom>
              <a:blipFill>
                <a:blip r:embed="rId3"/>
                <a:stretch>
                  <a:fillRect l="-457" b="-171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cxnSp>
        <p:nvCxnSpPr>
          <p:cNvPr id="11" name="Straight Connector 10"/>
          <p:cNvCxnSpPr/>
          <p:nvPr/>
        </p:nvCxnSpPr>
        <p:spPr>
          <a:xfrm rot="5400000">
            <a:off x="1369808" y="4416614"/>
            <a:ext cx="1857388" cy="25036"/>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369676" y="4416614"/>
            <a:ext cx="1857388" cy="25036"/>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416142" y="4416614"/>
            <a:ext cx="1857388" cy="25036"/>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4177020" y="4077072"/>
                <a:ext cx="1476751" cy="4658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tx1"/>
                              </a:solidFill>
                              <a:latin typeface="Cambria Math" panose="02040503050406030204" pitchFamily="18" charset="0"/>
                              <a:sym typeface="Symbol" panose="05050102010706020507" pitchFamily="18" charset="2"/>
                            </a:rPr>
                          </m:ctrlPr>
                        </m:sSubPr>
                        <m:e>
                          <m:r>
                            <a:rPr lang="en-GB" sz="2800" i="1" smtClean="0">
                              <a:solidFill>
                                <a:schemeClr val="tx1"/>
                              </a:solidFill>
                              <a:latin typeface="Cambria Math" panose="02040503050406030204" pitchFamily="18" charset="0"/>
                              <a:sym typeface="Symbol" panose="05050102010706020507" pitchFamily="18" charset="2"/>
                            </a:rPr>
                            <m:t></m:t>
                          </m:r>
                        </m:e>
                        <m:sub>
                          <m:r>
                            <a:rPr lang="en-GB" sz="2800" b="0" i="1" smtClean="0">
                              <a:solidFill>
                                <a:schemeClr val="tx1"/>
                              </a:solidFill>
                              <a:latin typeface="Cambria Math" panose="02040503050406030204" pitchFamily="18" charset="0"/>
                              <a:sym typeface="Symbol" panose="05050102010706020507" pitchFamily="18" charset="2"/>
                            </a:rPr>
                            <m:t>𝑎𝑔𝑒</m:t>
                          </m:r>
                        </m:sub>
                      </m:sSub>
                      <m:r>
                        <a:rPr lang="en-GB" sz="2800" b="0" i="1" smtClean="0">
                          <a:solidFill>
                            <a:schemeClr val="tx1"/>
                          </a:solidFill>
                          <a:latin typeface="Cambria Math" panose="02040503050406030204" pitchFamily="18" charset="0"/>
                          <a:sym typeface="Symbol" panose="05050102010706020507" pitchFamily="18" charset="2"/>
                        </a:rPr>
                        <m:t>(</m:t>
                      </m:r>
                      <m:r>
                        <a:rPr lang="en-GB" sz="2800" b="0" i="1" smtClean="0">
                          <a:solidFill>
                            <a:schemeClr val="tx1"/>
                          </a:solidFill>
                          <a:latin typeface="Cambria Math" panose="02040503050406030204" pitchFamily="18" charset="0"/>
                          <a:sym typeface="Symbol" panose="05050102010706020507" pitchFamily="18" charset="2"/>
                        </a:rPr>
                        <m:t>𝑆</m:t>
                      </m:r>
                      <m:r>
                        <a:rPr lang="en-GB" sz="2800" b="0" i="1" smtClean="0">
                          <a:solidFill>
                            <a:schemeClr val="tx1"/>
                          </a:solidFill>
                          <a:latin typeface="Cambria Math" panose="02040503050406030204" pitchFamily="18" charset="0"/>
                          <a:sym typeface="Symbol" panose="05050102010706020507" pitchFamily="18" charset="2"/>
                        </a:rPr>
                        <m:t>2)</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4177020" y="4077072"/>
                <a:ext cx="1476751" cy="465897"/>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72757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a:t>Composing multiple operators</a:t>
            </a:r>
          </a:p>
        </p:txBody>
      </p:sp>
      <p:sp>
        <p:nvSpPr>
          <p:cNvPr id="3" name="Content Placeholder 2"/>
          <p:cNvSpPr>
            <a:spLocks noGrp="1"/>
          </p:cNvSpPr>
          <p:nvPr>
            <p:ph idx="1"/>
          </p:nvPr>
        </p:nvSpPr>
        <p:spPr>
          <a:xfrm>
            <a:off x="457200" y="1219200"/>
            <a:ext cx="8229600" cy="1025531"/>
          </a:xfrm>
        </p:spPr>
        <p:txBody>
          <a:bodyPr/>
          <a:lstStyle/>
          <a:p>
            <a:r>
              <a:rPr lang="en-US" dirty="0"/>
              <a:t>Output of one operator can become input to another operator</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42</a:t>
            </a:fld>
            <a:endParaRPr lang="en-US"/>
          </a:p>
        </p:txBody>
      </p:sp>
      <p:graphicFrame>
        <p:nvGraphicFramePr>
          <p:cNvPr id="5" name="Content Placeholder 4"/>
          <p:cNvGraphicFramePr>
            <a:graphicFrameLocks/>
          </p:cNvGraphicFramePr>
          <p:nvPr/>
        </p:nvGraphicFramePr>
        <p:xfrm>
          <a:off x="285720" y="2813042"/>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6" name="Rectangle 1041"/>
              <p:cNvSpPr>
                <a:spLocks noChangeArrowheads="1"/>
              </p:cNvSpPr>
              <p:nvPr/>
            </p:nvSpPr>
            <p:spPr bwMode="auto">
              <a:xfrm>
                <a:off x="214282" y="2357430"/>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𝟐</m:t>
                      </m:r>
                    </m:oMath>
                  </m:oMathPara>
                </a14:m>
                <a:endParaRPr lang="en-US" sz="2800" b="1" i="1" dirty="0">
                  <a:solidFill>
                    <a:srgbClr val="C00000"/>
                  </a:solidFill>
                </a:endParaRPr>
              </a:p>
            </p:txBody>
          </p:sp>
        </mc:Choice>
        <mc:Fallback xmlns="">
          <p:sp>
            <p:nvSpPr>
              <p:cNvPr id="6" name="Rectangle 1041"/>
              <p:cNvSpPr>
                <a:spLocks noRot="1" noChangeAspect="1" noMove="1" noResize="1" noEditPoints="1" noAdjustHandles="1" noChangeArrowheads="1" noChangeShapeType="1" noTextEdit="1"/>
              </p:cNvSpPr>
              <p:nvPr/>
            </p:nvSpPr>
            <p:spPr bwMode="auto">
              <a:xfrm>
                <a:off x="214282" y="2357430"/>
                <a:ext cx="694101" cy="523862"/>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1041"/>
              <p:cNvSpPr>
                <a:spLocks noChangeArrowheads="1"/>
              </p:cNvSpPr>
              <p:nvPr/>
            </p:nvSpPr>
            <p:spPr bwMode="auto">
              <a:xfrm>
                <a:off x="5715008" y="2428868"/>
                <a:ext cx="1336904" cy="4623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rPr>
                        <m:t>𝑶𝒖𝒕𝒑𝒖𝒕</m:t>
                      </m:r>
                    </m:oMath>
                  </m:oMathPara>
                </a14:m>
                <a:endParaRPr lang="en-US" sz="2400" b="1" dirty="0">
                  <a:solidFill>
                    <a:schemeClr val="tx1"/>
                  </a:solidFill>
                </a:endParaRPr>
              </a:p>
            </p:txBody>
          </p:sp>
        </mc:Choice>
        <mc:Fallback xmlns="">
          <p:sp>
            <p:nvSpPr>
              <p:cNvPr id="8" name="Rectangle 1041"/>
              <p:cNvSpPr>
                <a:spLocks noRot="1" noChangeAspect="1" noMove="1" noResize="1" noEditPoints="1" noAdjustHandles="1" noChangeArrowheads="1" noChangeShapeType="1" noTextEdit="1"/>
              </p:cNvSpPr>
              <p:nvPr/>
            </p:nvSpPr>
            <p:spPr bwMode="auto">
              <a:xfrm>
                <a:off x="5715008" y="2428868"/>
                <a:ext cx="1336904" cy="462307"/>
              </a:xfrm>
              <a:prstGeom prst="rect">
                <a:avLst/>
              </a:prstGeom>
              <a:blipFill>
                <a:blip r:embed="rId3"/>
                <a:stretch>
                  <a:fillRect l="-457" b="-1710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cxnSp>
        <p:nvCxnSpPr>
          <p:cNvPr id="9" name="Straight Connector 8"/>
          <p:cNvCxnSpPr/>
          <p:nvPr/>
        </p:nvCxnSpPr>
        <p:spPr>
          <a:xfrm>
            <a:off x="285720" y="3714752"/>
            <a:ext cx="3071834" cy="1588"/>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85720" y="4077072"/>
            <a:ext cx="3071834" cy="1588"/>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416142" y="3702234"/>
            <a:ext cx="1857388" cy="25036"/>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2084188" y="3702234"/>
            <a:ext cx="1857388" cy="25036"/>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graphicFrame>
        <p:nvGraphicFramePr>
          <p:cNvPr id="13" name="Content Placeholder 4"/>
          <p:cNvGraphicFramePr>
            <a:graphicFrameLocks/>
          </p:cNvGraphicFramePr>
          <p:nvPr/>
        </p:nvGraphicFramePr>
        <p:xfrm>
          <a:off x="5807032" y="2965442"/>
          <a:ext cx="1836802" cy="1112520"/>
        </p:xfrm>
        <a:graphic>
          <a:graphicData uri="http://schemas.openxmlformats.org/drawingml/2006/table">
            <a:tbl>
              <a:tblPr firstRow="1" bandRow="1">
                <a:tableStyleId>{073A0DAA-6AF3-43AB-8588-CEC1D06C72B9}</a:tableStyleId>
              </a:tblPr>
              <a:tblGrid>
                <a:gridCol w="1050100">
                  <a:extLst>
                    <a:ext uri="{9D8B030D-6E8A-4147-A177-3AD203B41FA5}">
                      <a16:colId xmlns:a16="http://schemas.microsoft.com/office/drawing/2014/main" val="20000"/>
                    </a:ext>
                  </a:extLst>
                </a:gridCol>
                <a:gridCol w="786702">
                  <a:extLst>
                    <a:ext uri="{9D8B030D-6E8A-4147-A177-3AD203B41FA5}">
                      <a16:colId xmlns:a16="http://schemas.microsoft.com/office/drawing/2014/main" val="20001"/>
                    </a:ext>
                  </a:extLst>
                </a:gridCol>
              </a:tblGrid>
              <a:tr h="370840">
                <a:tc>
                  <a:txBody>
                    <a:bodyPr/>
                    <a:lstStyle/>
                    <a:p>
                      <a:r>
                        <a:rPr lang="en-US" dirty="0" err="1"/>
                        <a:t>sname</a:t>
                      </a:r>
                      <a:endParaRPr lang="en-US" dirty="0"/>
                    </a:p>
                  </a:txBody>
                  <a:tcPr/>
                </a:tc>
                <a:tc>
                  <a:txBody>
                    <a:bodyPr/>
                    <a:lstStyle/>
                    <a:p>
                      <a:r>
                        <a:rPr lang="en-US" dirty="0"/>
                        <a:t>rating</a:t>
                      </a:r>
                    </a:p>
                  </a:txBody>
                  <a:tcPr/>
                </a:tc>
                <a:extLst>
                  <a:ext uri="{0D108BD9-81ED-4DB2-BD59-A6C34878D82A}">
                    <a16:rowId xmlns:a16="http://schemas.microsoft.com/office/drawing/2014/main" val="10000"/>
                  </a:ext>
                </a:extLst>
              </a:tr>
              <a:tr h="370840">
                <a:tc>
                  <a:txBody>
                    <a:bodyPr/>
                    <a:lstStyle/>
                    <a:p>
                      <a:r>
                        <a:rPr lang="en-US" dirty="0" err="1"/>
                        <a:t>yuppy</a:t>
                      </a:r>
                      <a:endParaRPr lang="en-US" dirty="0"/>
                    </a:p>
                  </a:txBody>
                  <a:tcPr/>
                </a:tc>
                <a:tc>
                  <a:txBody>
                    <a:bodyPr/>
                    <a:lstStyle/>
                    <a:p>
                      <a:r>
                        <a:rPr lang="en-US" dirty="0"/>
                        <a:t>9</a:t>
                      </a:r>
                    </a:p>
                  </a:txBody>
                  <a:tcPr/>
                </a:tc>
                <a:extLst>
                  <a:ext uri="{0D108BD9-81ED-4DB2-BD59-A6C34878D82A}">
                    <a16:rowId xmlns:a16="http://schemas.microsoft.com/office/drawing/2014/main" val="10001"/>
                  </a:ext>
                </a:extLst>
              </a:tr>
              <a:tr h="370840">
                <a:tc>
                  <a:txBody>
                    <a:bodyPr/>
                    <a:lstStyle/>
                    <a:p>
                      <a:r>
                        <a:rPr lang="en-US" dirty="0"/>
                        <a:t>Rusty</a:t>
                      </a:r>
                    </a:p>
                  </a:txBody>
                  <a:tcPr/>
                </a:tc>
                <a:tc>
                  <a:txBody>
                    <a:bodyPr/>
                    <a:lstStyle/>
                    <a:p>
                      <a:r>
                        <a:rPr lang="en-US" dirty="0"/>
                        <a:t>10</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4" name="TextBox 13"/>
              <p:cNvSpPr txBox="1"/>
              <p:nvPr/>
            </p:nvSpPr>
            <p:spPr>
              <a:xfrm>
                <a:off x="3519747" y="4385748"/>
                <a:ext cx="4602157" cy="6448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tx1"/>
                              </a:solidFill>
                              <a:latin typeface="Cambria Math" panose="02040503050406030204" pitchFamily="18" charset="0"/>
                              <a:sym typeface="Symbol" panose="05050102010706020507" pitchFamily="18" charset="2"/>
                            </a:rPr>
                          </m:ctrlPr>
                        </m:sSubPr>
                        <m:e>
                          <m:r>
                            <a:rPr lang="en-GB" sz="2800" i="1" smtClean="0">
                              <a:solidFill>
                                <a:schemeClr val="tx1"/>
                              </a:solidFill>
                              <a:latin typeface="Cambria Math" panose="02040503050406030204" pitchFamily="18" charset="0"/>
                              <a:sym typeface="Symbol" panose="05050102010706020507" pitchFamily="18" charset="2"/>
                            </a:rPr>
                            <m:t></m:t>
                          </m:r>
                        </m:e>
                        <m:sub>
                          <m:r>
                            <a:rPr lang="en-GB" sz="2800" b="0" i="1" smtClean="0">
                              <a:solidFill>
                                <a:schemeClr val="tx1"/>
                              </a:solidFill>
                              <a:latin typeface="Cambria Math" panose="02040503050406030204" pitchFamily="18" charset="0"/>
                              <a:sym typeface="Symbol" panose="05050102010706020507" pitchFamily="18" charset="2"/>
                            </a:rPr>
                            <m:t>𝑠𝑛𝑎𝑚𝑒</m:t>
                          </m:r>
                          <m:r>
                            <a:rPr lang="en-GB" sz="2800" b="0" i="1" smtClean="0">
                              <a:solidFill>
                                <a:schemeClr val="tx1"/>
                              </a:solidFill>
                              <a:latin typeface="Cambria Math" panose="02040503050406030204" pitchFamily="18" charset="0"/>
                              <a:sym typeface="Symbol" panose="05050102010706020507" pitchFamily="18" charset="2"/>
                            </a:rPr>
                            <m:t>, </m:t>
                          </m:r>
                          <m:r>
                            <a:rPr lang="en-GB" sz="2800" b="0" i="1" smtClean="0">
                              <a:solidFill>
                                <a:schemeClr val="tx1"/>
                              </a:solidFill>
                              <a:latin typeface="Cambria Math" panose="02040503050406030204" pitchFamily="18" charset="0"/>
                              <a:sym typeface="Symbol" panose="05050102010706020507" pitchFamily="18" charset="2"/>
                            </a:rPr>
                            <m:t>𝑟𝑎𝑡𝑖𝑛𝑔</m:t>
                          </m:r>
                        </m:sub>
                      </m:sSub>
                      <m:d>
                        <m:dPr>
                          <m:ctrlPr>
                            <a:rPr lang="en-GB" sz="2800" b="0" i="1" smtClean="0">
                              <a:solidFill>
                                <a:schemeClr val="tx1"/>
                              </a:solidFill>
                              <a:latin typeface="Cambria Math" panose="02040503050406030204" pitchFamily="18" charset="0"/>
                              <a:sym typeface="Symbol" panose="05050102010706020507" pitchFamily="18" charset="2"/>
                            </a:rPr>
                          </m:ctrlPr>
                        </m:dPr>
                        <m:e>
                          <m:sSub>
                            <m:sSubPr>
                              <m:ctrlPr>
                                <a:rPr lang="en-GB" sz="2800" b="0" i="1" smtClean="0">
                                  <a:solidFill>
                                    <a:schemeClr val="tx1"/>
                                  </a:solidFill>
                                  <a:latin typeface="Cambria Math" panose="02040503050406030204" pitchFamily="18" charset="0"/>
                                  <a:sym typeface="Symbol" panose="05050102010706020507" pitchFamily="18" charset="2"/>
                                </a:rPr>
                              </m:ctrlPr>
                            </m:sSubPr>
                            <m:e>
                              <m:r>
                                <a:rPr lang="en-GB" sz="2800" b="0" i="1" smtClean="0">
                                  <a:solidFill>
                                    <a:schemeClr val="tx1"/>
                                  </a:solidFill>
                                  <a:latin typeface="Cambria Math" panose="02040503050406030204" pitchFamily="18" charset="0"/>
                                  <a:sym typeface="Symbol" panose="05050102010706020507" pitchFamily="18" charset="2"/>
                                </a:rPr>
                                <m:t></m:t>
                              </m:r>
                            </m:e>
                            <m:sub>
                              <m:r>
                                <a:rPr lang="en-GB" sz="2800" b="0" i="1" smtClean="0">
                                  <a:solidFill>
                                    <a:schemeClr val="tx1"/>
                                  </a:solidFill>
                                  <a:latin typeface="Cambria Math" panose="02040503050406030204" pitchFamily="18" charset="0"/>
                                  <a:sym typeface="Symbol" panose="05050102010706020507" pitchFamily="18" charset="2"/>
                                </a:rPr>
                                <m:t>𝑟𝑎𝑡𝑖𝑛𝑔</m:t>
                              </m:r>
                              <m:r>
                                <a:rPr lang="en-GB" sz="2800" b="0" i="1" smtClean="0">
                                  <a:solidFill>
                                    <a:schemeClr val="tx1"/>
                                  </a:solidFill>
                                  <a:latin typeface="Cambria Math" panose="02040503050406030204" pitchFamily="18" charset="0"/>
                                  <a:sym typeface="Symbol" panose="05050102010706020507" pitchFamily="18" charset="2"/>
                                </a:rPr>
                                <m:t>&gt;8</m:t>
                              </m:r>
                            </m:sub>
                          </m:sSub>
                          <m:d>
                            <m:dPr>
                              <m:ctrlPr>
                                <a:rPr lang="en-GB" sz="2800" b="0" i="1" smtClean="0">
                                  <a:solidFill>
                                    <a:schemeClr val="tx1"/>
                                  </a:solidFill>
                                  <a:latin typeface="Cambria Math" panose="02040503050406030204" pitchFamily="18" charset="0"/>
                                  <a:sym typeface="Symbol" panose="05050102010706020507" pitchFamily="18" charset="2"/>
                                </a:rPr>
                              </m:ctrlPr>
                            </m:dPr>
                            <m:e>
                              <m:r>
                                <a:rPr lang="en-GB" sz="2800" b="0" i="1" smtClean="0">
                                  <a:solidFill>
                                    <a:schemeClr val="tx1"/>
                                  </a:solidFill>
                                  <a:latin typeface="Cambria Math" panose="02040503050406030204" pitchFamily="18" charset="0"/>
                                  <a:sym typeface="Symbol" panose="05050102010706020507" pitchFamily="18" charset="2"/>
                                </a:rPr>
                                <m:t>𝑆</m:t>
                              </m:r>
                              <m:r>
                                <a:rPr lang="en-GB" sz="2800" b="0" i="1" smtClean="0">
                                  <a:solidFill>
                                    <a:schemeClr val="tx1"/>
                                  </a:solidFill>
                                  <a:latin typeface="Cambria Math" panose="02040503050406030204" pitchFamily="18" charset="0"/>
                                  <a:sym typeface="Symbol" panose="05050102010706020507" pitchFamily="18" charset="2"/>
                                </a:rPr>
                                <m:t>2</m:t>
                              </m:r>
                            </m:e>
                          </m:d>
                        </m:e>
                      </m:d>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3519747" y="4385748"/>
                <a:ext cx="4602157" cy="644857"/>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88127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792162"/>
          </a:xfrm>
        </p:spPr>
        <p:txBody>
          <a:bodyPr/>
          <a:lstStyle/>
          <a:p>
            <a:r>
              <a:rPr lang="en-US" dirty="0">
                <a:latin typeface="+mn-lt"/>
              </a:rPr>
              <a:t>Relational Algebra</a:t>
            </a:r>
          </a:p>
        </p:txBody>
      </p:sp>
      <p:sp>
        <p:nvSpPr>
          <p:cNvPr id="6" name="Content Placeholder 5"/>
          <p:cNvSpPr>
            <a:spLocks noGrp="1"/>
          </p:cNvSpPr>
          <p:nvPr>
            <p:ph idx="1"/>
          </p:nvPr>
        </p:nvSpPr>
        <p:spPr/>
        <p:txBody>
          <a:bodyPr/>
          <a:lstStyle/>
          <a:p>
            <a:pPr>
              <a:spcAft>
                <a:spcPts val="1200"/>
              </a:spcAft>
            </a:pPr>
            <a:r>
              <a:rPr lang="en-US" dirty="0">
                <a:solidFill>
                  <a:schemeClr val="bg1">
                    <a:lumMod val="75000"/>
                  </a:schemeClr>
                </a:solidFill>
              </a:rPr>
              <a:t>Selection &amp; Projection</a:t>
            </a:r>
          </a:p>
          <a:p>
            <a:pPr>
              <a:spcAft>
                <a:spcPts val="1200"/>
              </a:spcAft>
            </a:pPr>
            <a:r>
              <a:rPr lang="en-US" dirty="0"/>
              <a:t>Union, Set Difference &amp; Intersection</a:t>
            </a:r>
          </a:p>
          <a:p>
            <a:pPr>
              <a:spcAft>
                <a:spcPts val="1200"/>
              </a:spcAft>
            </a:pPr>
            <a:r>
              <a:rPr lang="en-US" dirty="0">
                <a:solidFill>
                  <a:schemeClr val="bg1">
                    <a:lumMod val="75000"/>
                  </a:schemeClr>
                </a:solidFill>
              </a:rPr>
              <a:t>Cross product &amp; Joins</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43</a:t>
            </a:fld>
            <a:endParaRPr lang="en-US"/>
          </a:p>
        </p:txBody>
      </p:sp>
    </p:spTree>
    <p:extLst>
      <p:ext uri="{BB962C8B-B14F-4D97-AF65-F5344CB8AC3E}">
        <p14:creationId xmlns:p14="http://schemas.microsoft.com/office/powerpoint/2010/main" val="4038780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a:t>Union and Set-Difference</a:t>
            </a:r>
          </a:p>
        </p:txBody>
      </p:sp>
      <p:sp>
        <p:nvSpPr>
          <p:cNvPr id="3" name="Content Placeholder 2"/>
          <p:cNvSpPr>
            <a:spLocks noGrp="1"/>
          </p:cNvSpPr>
          <p:nvPr>
            <p:ph idx="1"/>
          </p:nvPr>
        </p:nvSpPr>
        <p:spPr/>
        <p:txBody>
          <a:bodyPr/>
          <a:lstStyle/>
          <a:p>
            <a:r>
              <a:rPr lang="en-US" dirty="0"/>
              <a:t>All of these operations take two input relations, which must be </a:t>
            </a:r>
            <a:r>
              <a:rPr lang="en-US" i="1" dirty="0">
                <a:solidFill>
                  <a:srgbClr val="C00000"/>
                </a:solidFill>
              </a:rPr>
              <a:t>union-compatible</a:t>
            </a:r>
            <a:r>
              <a:rPr lang="en-US" dirty="0">
                <a:solidFill>
                  <a:srgbClr val="C00000"/>
                </a:solidFill>
              </a:rPr>
              <a:t>:</a:t>
            </a:r>
          </a:p>
          <a:p>
            <a:pPr lvl="1"/>
            <a:r>
              <a:rPr lang="en-US" sz="2800" dirty="0">
                <a:ea typeface="MS PGothic" pitchFamily="34" charset="-128"/>
              </a:rPr>
              <a:t>Same number of fields.</a:t>
            </a:r>
          </a:p>
          <a:p>
            <a:pPr lvl="1"/>
            <a:r>
              <a:rPr lang="en-US" sz="2800" dirty="0">
                <a:ea typeface="MS PGothic" pitchFamily="34" charset="-128"/>
              </a:rPr>
              <a:t>“Corresponding”</a:t>
            </a:r>
            <a:r>
              <a:rPr lang="en-US" altLang="ja-JP" sz="2800" dirty="0">
                <a:ea typeface="MS PGothic" pitchFamily="34" charset="-128"/>
              </a:rPr>
              <a:t> fields have the same type.</a:t>
            </a:r>
            <a:endParaRPr lang="en-US" sz="2800" dirty="0">
              <a:ea typeface="MS PGothic" pitchFamily="34" charset="-128"/>
            </a:endParaRPr>
          </a:p>
          <a:p>
            <a:r>
              <a:rPr lang="en-US" dirty="0"/>
              <a:t>For which, if any, is duplicate elimination required?</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44</a:t>
            </a:fld>
            <a:endParaRPr lang="en-US"/>
          </a:p>
        </p:txBody>
      </p:sp>
    </p:spTree>
    <p:extLst>
      <p:ext uri="{BB962C8B-B14F-4D97-AF65-F5344CB8AC3E}">
        <p14:creationId xmlns:p14="http://schemas.microsoft.com/office/powerpoint/2010/main" val="2516759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274638"/>
                <a:ext cx="9144000" cy="792162"/>
              </a:xfrm>
            </p:spPr>
            <p:txBody>
              <a:bodyPr/>
              <a:lstStyle/>
              <a:p>
                <a:r>
                  <a:rPr lang="en-US" dirty="0">
                    <a:latin typeface="+mn-lt"/>
                  </a:rPr>
                  <a:t>Union operator (</a:t>
                </a:r>
                <a14:m>
                  <m:oMath xmlns:m="http://schemas.openxmlformats.org/officeDocument/2006/math">
                    <m:r>
                      <a:rPr lang="en-US" i="1" dirty="0" smtClean="0">
                        <a:latin typeface="Cambria Math" panose="02040503050406030204" pitchFamily="18" charset="0"/>
                      </a:rPr>
                      <m:t>𝑈</m:t>
                    </m:r>
                  </m:oMath>
                </a14:m>
                <a:r>
                  <a:rPr lang="en-US" dirty="0">
                    <a:latin typeface="+mn-lt"/>
                  </a:rPr>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274638"/>
                <a:ext cx="9144000" cy="792162"/>
              </a:xfrm>
              <a:blipFill>
                <a:blip r:embed="rId2"/>
                <a:stretch>
                  <a:fillRect t="-11538" b="-3692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45</a:t>
            </a:fld>
            <a:endParaRPr lang="en-US"/>
          </a:p>
        </p:txBody>
      </p:sp>
      <p:graphicFrame>
        <p:nvGraphicFramePr>
          <p:cNvPr id="5" name="Content Placeholder 4"/>
          <p:cNvGraphicFramePr>
            <a:graphicFrameLocks/>
          </p:cNvGraphicFramePr>
          <p:nvPr/>
        </p:nvGraphicFramePr>
        <p:xfrm>
          <a:off x="869246" y="1731326"/>
          <a:ext cx="3059812" cy="148336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6" name="Rectangle 1041"/>
              <p:cNvSpPr>
                <a:spLocks noChangeArrowheads="1"/>
              </p:cNvSpPr>
              <p:nvPr/>
            </p:nvSpPr>
            <p:spPr bwMode="auto">
              <a:xfrm>
                <a:off x="297742" y="1659888"/>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𝟏</m:t>
                      </m:r>
                    </m:oMath>
                  </m:oMathPara>
                </a14:m>
                <a:endParaRPr lang="en-US" sz="2800" b="1" i="1" dirty="0">
                  <a:solidFill>
                    <a:srgbClr val="C00000"/>
                  </a:solidFill>
                </a:endParaRPr>
              </a:p>
            </p:txBody>
          </p:sp>
        </mc:Choice>
        <mc:Fallback xmlns="">
          <p:sp>
            <p:nvSpPr>
              <p:cNvPr id="6" name="Rectangle 1041"/>
              <p:cNvSpPr>
                <a:spLocks noRot="1" noChangeAspect="1" noMove="1" noResize="1" noEditPoints="1" noAdjustHandles="1" noChangeArrowheads="1" noChangeShapeType="1" noTextEdit="1"/>
              </p:cNvSpPr>
              <p:nvPr/>
            </p:nvSpPr>
            <p:spPr bwMode="auto">
              <a:xfrm>
                <a:off x="297742" y="1659888"/>
                <a:ext cx="694101" cy="52386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7" name="Content Placeholder 4"/>
          <p:cNvGraphicFramePr>
            <a:graphicFrameLocks/>
          </p:cNvGraphicFramePr>
          <p:nvPr/>
        </p:nvGraphicFramePr>
        <p:xfrm>
          <a:off x="853439" y="3432188"/>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8" name="Rectangle 1041"/>
              <p:cNvSpPr>
                <a:spLocks noChangeArrowheads="1"/>
              </p:cNvSpPr>
              <p:nvPr/>
            </p:nvSpPr>
            <p:spPr bwMode="auto">
              <a:xfrm>
                <a:off x="297742" y="3405204"/>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𝟐</m:t>
                      </m:r>
                    </m:oMath>
                  </m:oMathPara>
                </a14:m>
                <a:endParaRPr lang="en-US" sz="2800" b="1" i="1" dirty="0">
                  <a:solidFill>
                    <a:srgbClr val="C00000"/>
                  </a:solidFill>
                </a:endParaRPr>
              </a:p>
            </p:txBody>
          </p:sp>
        </mc:Choice>
        <mc:Fallback xmlns="">
          <p:sp>
            <p:nvSpPr>
              <p:cNvPr id="8" name="Rectangle 1041"/>
              <p:cNvSpPr>
                <a:spLocks noRot="1" noChangeAspect="1" noMove="1" noResize="1" noEditPoints="1" noAdjustHandles="1" noChangeArrowheads="1" noChangeShapeType="1" noTextEdit="1"/>
              </p:cNvSpPr>
              <p:nvPr/>
            </p:nvSpPr>
            <p:spPr bwMode="auto">
              <a:xfrm>
                <a:off x="297742" y="3405204"/>
                <a:ext cx="694101" cy="52386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10" name="Content Placeholder 4"/>
          <p:cNvGraphicFramePr>
            <a:graphicFrameLocks/>
          </p:cNvGraphicFramePr>
          <p:nvPr/>
        </p:nvGraphicFramePr>
        <p:xfrm>
          <a:off x="5869906" y="2143116"/>
          <a:ext cx="3059812" cy="222504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4"/>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11" name="Rectangle 1041"/>
              <p:cNvSpPr>
                <a:spLocks noChangeArrowheads="1"/>
              </p:cNvSpPr>
              <p:nvPr/>
            </p:nvSpPr>
            <p:spPr bwMode="auto">
              <a:xfrm>
                <a:off x="5859099" y="1619254"/>
                <a:ext cx="1517275"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chemeClr val="tx1"/>
                          </a:solidFill>
                          <a:latin typeface="Cambria Math" panose="02040503050406030204" pitchFamily="18" charset="0"/>
                        </a:rPr>
                        <m:t>𝑺</m:t>
                      </m:r>
                      <m:r>
                        <a:rPr lang="en-US" sz="2800" b="1" i="1" dirty="0" smtClean="0">
                          <a:solidFill>
                            <a:schemeClr val="tx1"/>
                          </a:solidFill>
                          <a:latin typeface="Cambria Math" panose="02040503050406030204" pitchFamily="18" charset="0"/>
                        </a:rPr>
                        <m:t>𝟏</m:t>
                      </m:r>
                      <m:r>
                        <a:rPr lang="en-GB" sz="2800" b="1" i="1" dirty="0">
                          <a:solidFill>
                            <a:schemeClr val="tx1"/>
                          </a:solidFill>
                          <a:latin typeface="Cambria Math" panose="02040503050406030204" pitchFamily="18" charset="0"/>
                          <a:ea typeface="Cambria Math" panose="02040503050406030204" pitchFamily="18" charset="0"/>
                        </a:rPr>
                        <m:t>∪</m:t>
                      </m:r>
                      <m:r>
                        <a:rPr lang="en-GB" sz="2800" b="1" i="1" dirty="0" smtClean="0">
                          <a:solidFill>
                            <a:schemeClr val="tx1"/>
                          </a:solidFill>
                          <a:latin typeface="Cambria Math" panose="02040503050406030204" pitchFamily="18" charset="0"/>
                          <a:ea typeface="Cambria Math" panose="02040503050406030204" pitchFamily="18" charset="0"/>
                        </a:rPr>
                        <m:t>𝑺</m:t>
                      </m:r>
                      <m:r>
                        <a:rPr lang="en-GB" sz="2800" b="1" i="1" dirty="0" smtClean="0">
                          <a:solidFill>
                            <a:schemeClr val="tx1"/>
                          </a:solidFill>
                          <a:latin typeface="Cambria Math" panose="02040503050406030204" pitchFamily="18" charset="0"/>
                          <a:ea typeface="Cambria Math" panose="02040503050406030204" pitchFamily="18" charset="0"/>
                        </a:rPr>
                        <m:t>𝟐</m:t>
                      </m:r>
                    </m:oMath>
                  </m:oMathPara>
                </a14:m>
                <a:endParaRPr lang="en-US" sz="2800" b="1" i="1" dirty="0">
                  <a:solidFill>
                    <a:schemeClr val="tx1"/>
                  </a:solidFill>
                </a:endParaRPr>
              </a:p>
            </p:txBody>
          </p:sp>
        </mc:Choice>
        <mc:Fallback xmlns="">
          <p:sp>
            <p:nvSpPr>
              <p:cNvPr id="11" name="Rectangle 1041"/>
              <p:cNvSpPr>
                <a:spLocks noRot="1" noChangeAspect="1" noMove="1" noResize="1" noEditPoints="1" noAdjustHandles="1" noChangeArrowheads="1" noChangeShapeType="1" noTextEdit="1"/>
              </p:cNvSpPr>
              <p:nvPr/>
            </p:nvSpPr>
            <p:spPr bwMode="auto">
              <a:xfrm>
                <a:off x="5859099" y="1619254"/>
                <a:ext cx="1517275" cy="52386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246947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274638"/>
                <a:ext cx="9144000" cy="792162"/>
              </a:xfrm>
            </p:spPr>
            <p:txBody>
              <a:bodyPr/>
              <a:lstStyle/>
              <a:p>
                <a:r>
                  <a:rPr lang="en-US" dirty="0"/>
                  <a:t>Set Difference Operator (</a:t>
                </a:r>
                <a14:m>
                  <m:oMath xmlns:m="http://schemas.openxmlformats.org/officeDocument/2006/math">
                    <m:r>
                      <a:rPr lang="en-US" i="1" dirty="0" smtClean="0">
                        <a:latin typeface="Cambria Math" panose="02040503050406030204" pitchFamily="18" charset="0"/>
                      </a:rPr>
                      <m:t>–</m:t>
                    </m:r>
                  </m:oMath>
                </a14:m>
                <a:r>
                  <a:rPr lang="en-US" dirty="0"/>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274638"/>
                <a:ext cx="9144000" cy="792162"/>
              </a:xfrm>
              <a:blipFill>
                <a:blip r:embed="rId2"/>
                <a:stretch>
                  <a:fillRect t="-11538" b="-3692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46</a:t>
            </a:fld>
            <a:endParaRPr lang="en-US"/>
          </a:p>
        </p:txBody>
      </p:sp>
      <p:graphicFrame>
        <p:nvGraphicFramePr>
          <p:cNvPr id="6" name="Content Placeholder 4"/>
          <p:cNvGraphicFramePr>
            <a:graphicFrameLocks/>
          </p:cNvGraphicFramePr>
          <p:nvPr/>
        </p:nvGraphicFramePr>
        <p:xfrm>
          <a:off x="869246" y="1374136"/>
          <a:ext cx="3059812" cy="148336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7" name="Rectangle 1041"/>
              <p:cNvSpPr>
                <a:spLocks noChangeArrowheads="1"/>
              </p:cNvSpPr>
              <p:nvPr/>
            </p:nvSpPr>
            <p:spPr bwMode="auto">
              <a:xfrm>
                <a:off x="297742" y="1302698"/>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𝟏</m:t>
                      </m:r>
                    </m:oMath>
                  </m:oMathPara>
                </a14:m>
                <a:endParaRPr lang="en-US" sz="2800" b="1" i="1" dirty="0">
                  <a:solidFill>
                    <a:srgbClr val="C00000"/>
                  </a:solidFill>
                </a:endParaRPr>
              </a:p>
            </p:txBody>
          </p:sp>
        </mc:Choice>
        <mc:Fallback xmlns="">
          <p:sp>
            <p:nvSpPr>
              <p:cNvPr id="7" name="Rectangle 1041"/>
              <p:cNvSpPr>
                <a:spLocks noRot="1" noChangeAspect="1" noMove="1" noResize="1" noEditPoints="1" noAdjustHandles="1" noChangeArrowheads="1" noChangeShapeType="1" noTextEdit="1"/>
              </p:cNvSpPr>
              <p:nvPr/>
            </p:nvSpPr>
            <p:spPr bwMode="auto">
              <a:xfrm>
                <a:off x="297742" y="1302698"/>
                <a:ext cx="694101" cy="52386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8" name="Content Placeholder 4"/>
          <p:cNvGraphicFramePr>
            <a:graphicFrameLocks/>
          </p:cNvGraphicFramePr>
          <p:nvPr/>
        </p:nvGraphicFramePr>
        <p:xfrm>
          <a:off x="853439" y="3074998"/>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9" name="Rectangle 1041"/>
              <p:cNvSpPr>
                <a:spLocks noChangeArrowheads="1"/>
              </p:cNvSpPr>
              <p:nvPr/>
            </p:nvSpPr>
            <p:spPr bwMode="auto">
              <a:xfrm>
                <a:off x="297742" y="3048014"/>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𝟐</m:t>
                      </m:r>
                    </m:oMath>
                  </m:oMathPara>
                </a14:m>
                <a:endParaRPr lang="en-US" sz="2800" b="1" i="1" dirty="0">
                  <a:solidFill>
                    <a:srgbClr val="C00000"/>
                  </a:solidFill>
                </a:endParaRPr>
              </a:p>
            </p:txBody>
          </p:sp>
        </mc:Choice>
        <mc:Fallback xmlns="">
          <p:sp>
            <p:nvSpPr>
              <p:cNvPr id="9" name="Rectangle 1041"/>
              <p:cNvSpPr>
                <a:spLocks noRot="1" noChangeAspect="1" noMove="1" noResize="1" noEditPoints="1" noAdjustHandles="1" noChangeArrowheads="1" noChangeShapeType="1" noTextEdit="1"/>
              </p:cNvSpPr>
              <p:nvPr/>
            </p:nvSpPr>
            <p:spPr bwMode="auto">
              <a:xfrm>
                <a:off x="297742" y="3048014"/>
                <a:ext cx="694101" cy="52386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1041"/>
              <p:cNvSpPr>
                <a:spLocks noChangeArrowheads="1"/>
              </p:cNvSpPr>
              <p:nvPr/>
            </p:nvSpPr>
            <p:spPr bwMode="auto">
              <a:xfrm>
                <a:off x="5346444" y="1066800"/>
                <a:ext cx="1351845"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chemeClr val="tx1"/>
                          </a:solidFill>
                          <a:latin typeface="Cambria Math" panose="02040503050406030204" pitchFamily="18" charset="0"/>
                        </a:rPr>
                        <m:t>𝑺</m:t>
                      </m:r>
                      <m:r>
                        <a:rPr lang="en-US" sz="2800" b="1" i="1" dirty="0" smtClean="0">
                          <a:solidFill>
                            <a:schemeClr val="tx1"/>
                          </a:solidFill>
                          <a:latin typeface="Cambria Math" panose="02040503050406030204" pitchFamily="18" charset="0"/>
                        </a:rPr>
                        <m:t>𝟏</m:t>
                      </m:r>
                      <m:r>
                        <a:rPr lang="en-US" sz="2800" b="1" i="1" dirty="0" smtClean="0">
                          <a:solidFill>
                            <a:schemeClr val="tx1"/>
                          </a:solidFill>
                          <a:latin typeface="Cambria Math" panose="02040503050406030204" pitchFamily="18" charset="0"/>
                        </a:rPr>
                        <m:t>–</m:t>
                      </m:r>
                      <m:r>
                        <a:rPr lang="en-US" sz="2800" b="1" i="1" dirty="0" smtClean="0">
                          <a:solidFill>
                            <a:schemeClr val="tx1"/>
                          </a:solidFill>
                          <a:latin typeface="Cambria Math" panose="02040503050406030204" pitchFamily="18" charset="0"/>
                        </a:rPr>
                        <m:t>𝑺</m:t>
                      </m:r>
                      <m:r>
                        <a:rPr lang="en-US" sz="2800" b="1" i="1" dirty="0" smtClean="0">
                          <a:solidFill>
                            <a:schemeClr val="tx1"/>
                          </a:solidFill>
                          <a:latin typeface="Cambria Math" panose="02040503050406030204" pitchFamily="18" charset="0"/>
                        </a:rPr>
                        <m:t>𝟐</m:t>
                      </m:r>
                    </m:oMath>
                  </m:oMathPara>
                </a14:m>
                <a:endParaRPr lang="en-US" sz="2800" b="1" dirty="0">
                  <a:solidFill>
                    <a:schemeClr val="tx1"/>
                  </a:solidFill>
                </a:endParaRPr>
              </a:p>
            </p:txBody>
          </p:sp>
        </mc:Choice>
        <mc:Fallback xmlns="">
          <p:sp>
            <p:nvSpPr>
              <p:cNvPr id="10" name="Rectangle 1041"/>
              <p:cNvSpPr>
                <a:spLocks noRot="1" noChangeAspect="1" noMove="1" noResize="1" noEditPoints="1" noAdjustHandles="1" noChangeArrowheads="1" noChangeShapeType="1" noTextEdit="1"/>
              </p:cNvSpPr>
              <p:nvPr/>
            </p:nvSpPr>
            <p:spPr bwMode="auto">
              <a:xfrm>
                <a:off x="5346444" y="1066800"/>
                <a:ext cx="1351845" cy="52386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11" name="Content Placeholder 4"/>
          <p:cNvGraphicFramePr>
            <a:graphicFrameLocks/>
          </p:cNvGraphicFramePr>
          <p:nvPr/>
        </p:nvGraphicFramePr>
        <p:xfrm>
          <a:off x="5441278" y="1544312"/>
          <a:ext cx="3059812" cy="74168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extLst>
                  <a:ext uri="{0D108BD9-81ED-4DB2-BD59-A6C34878D82A}">
                    <a16:rowId xmlns:a16="http://schemas.microsoft.com/office/drawing/2014/main" val="10001"/>
                  </a:ext>
                </a:extLst>
              </a:tr>
            </a:tbl>
          </a:graphicData>
        </a:graphic>
      </p:graphicFrame>
      <mc:AlternateContent xmlns:mc="http://schemas.openxmlformats.org/markup-compatibility/2006" xmlns:a14="http://schemas.microsoft.com/office/drawing/2010/main">
        <mc:Choice Requires="a14">
          <p:sp>
            <p:nvSpPr>
              <p:cNvPr id="12" name="Rectangle 1041"/>
              <p:cNvSpPr>
                <a:spLocks noChangeArrowheads="1"/>
              </p:cNvSpPr>
              <p:nvPr/>
            </p:nvSpPr>
            <p:spPr bwMode="auto">
              <a:xfrm>
                <a:off x="5346444" y="3039344"/>
                <a:ext cx="1351845"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chemeClr val="tx1"/>
                          </a:solidFill>
                          <a:latin typeface="Cambria Math" panose="02040503050406030204" pitchFamily="18" charset="0"/>
                        </a:rPr>
                        <m:t>𝑺</m:t>
                      </m:r>
                      <m:r>
                        <a:rPr lang="en-US" sz="2800" b="1" i="1" dirty="0" smtClean="0">
                          <a:solidFill>
                            <a:schemeClr val="tx1"/>
                          </a:solidFill>
                          <a:latin typeface="Cambria Math" panose="02040503050406030204" pitchFamily="18" charset="0"/>
                        </a:rPr>
                        <m:t>𝟐</m:t>
                      </m:r>
                      <m:r>
                        <a:rPr lang="en-US" sz="2800" b="1" i="1" dirty="0" smtClean="0">
                          <a:solidFill>
                            <a:schemeClr val="tx1"/>
                          </a:solidFill>
                          <a:latin typeface="Cambria Math" panose="02040503050406030204" pitchFamily="18" charset="0"/>
                        </a:rPr>
                        <m:t>–</m:t>
                      </m:r>
                      <m:r>
                        <a:rPr lang="en-US" sz="2800" b="1" i="1" dirty="0" smtClean="0">
                          <a:solidFill>
                            <a:schemeClr val="tx1"/>
                          </a:solidFill>
                          <a:latin typeface="Cambria Math" panose="02040503050406030204" pitchFamily="18" charset="0"/>
                        </a:rPr>
                        <m:t>𝑺</m:t>
                      </m:r>
                      <m:r>
                        <a:rPr lang="en-US" sz="2800" b="1" i="1" dirty="0" smtClean="0">
                          <a:solidFill>
                            <a:schemeClr val="tx1"/>
                          </a:solidFill>
                          <a:latin typeface="Cambria Math" panose="02040503050406030204" pitchFamily="18" charset="0"/>
                        </a:rPr>
                        <m:t>𝟏</m:t>
                      </m:r>
                    </m:oMath>
                  </m:oMathPara>
                </a14:m>
                <a:endParaRPr lang="en-US" sz="2800" b="1" dirty="0">
                  <a:solidFill>
                    <a:schemeClr val="tx1"/>
                  </a:solidFill>
                </a:endParaRPr>
              </a:p>
            </p:txBody>
          </p:sp>
        </mc:Choice>
        <mc:Fallback xmlns="">
          <p:sp>
            <p:nvSpPr>
              <p:cNvPr id="12" name="Rectangle 1041"/>
              <p:cNvSpPr>
                <a:spLocks noRot="1" noChangeAspect="1" noMove="1" noResize="1" noEditPoints="1" noAdjustHandles="1" noChangeArrowheads="1" noChangeShapeType="1" noTextEdit="1"/>
              </p:cNvSpPr>
              <p:nvPr/>
            </p:nvSpPr>
            <p:spPr bwMode="auto">
              <a:xfrm>
                <a:off x="5346444" y="3039344"/>
                <a:ext cx="1351845" cy="523862"/>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14" name="Content Placeholder 4"/>
          <p:cNvGraphicFramePr>
            <a:graphicFrameLocks/>
          </p:cNvGraphicFramePr>
          <p:nvPr/>
        </p:nvGraphicFramePr>
        <p:xfrm>
          <a:off x="5441278" y="3500438"/>
          <a:ext cx="3059812" cy="111252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61178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9" name="Rectangle 4"/>
          <p:cNvSpPr>
            <a:spLocks noGrp="1" noChangeArrowheads="1"/>
          </p:cNvSpPr>
          <p:nvPr>
            <p:ph type="title"/>
          </p:nvPr>
        </p:nvSpPr>
        <p:spPr>
          <a:xfrm>
            <a:off x="0" y="260648"/>
            <a:ext cx="9144000" cy="810914"/>
          </a:xfrm>
          <a:noFill/>
        </p:spPr>
        <p:txBody>
          <a:bodyPr/>
          <a:lstStyle/>
          <a:p>
            <a:pPr eaLnBrk="1" hangingPunct="1"/>
            <a:r>
              <a:rPr lang="en-US" dirty="0">
                <a:latin typeface="+mn-lt"/>
              </a:rPr>
              <a:t>Compound Operator: Intersection</a:t>
            </a:r>
          </a:p>
        </p:txBody>
      </p:sp>
      <mc:AlternateContent xmlns:mc="http://schemas.openxmlformats.org/markup-compatibility/2006" xmlns:a14="http://schemas.microsoft.com/office/drawing/2010/main">
        <mc:Choice Requires="a14">
          <p:sp>
            <p:nvSpPr>
              <p:cNvPr id="63493" name="Rectangle 5"/>
              <p:cNvSpPr>
                <a:spLocks noGrp="1" noChangeArrowheads="1"/>
              </p:cNvSpPr>
              <p:nvPr>
                <p:ph type="body" sz="half" idx="1"/>
              </p:nvPr>
            </p:nvSpPr>
            <p:spPr>
              <a:xfrm>
                <a:off x="338138" y="1374775"/>
                <a:ext cx="8362950" cy="5178425"/>
              </a:xfrm>
              <a:noFill/>
            </p:spPr>
            <p:txBody>
              <a:bodyPr/>
              <a:lstStyle/>
              <a:p>
                <a:pPr eaLnBrk="1" hangingPunct="1"/>
                <a:r>
                  <a:rPr lang="en-US" sz="2800" dirty="0"/>
                  <a:t>Alongside the 5 basic operators, there are several additional </a:t>
                </a:r>
                <a:r>
                  <a:rPr lang="en-US" altLang="ja-JP" sz="2800" b="1" dirty="0">
                    <a:solidFill>
                      <a:srgbClr val="C00000"/>
                    </a:solidFill>
                  </a:rPr>
                  <a:t>Compound Operators</a:t>
                </a:r>
                <a:r>
                  <a:rPr lang="en-US" altLang="ja-JP" sz="2800" dirty="0"/>
                  <a:t>:</a:t>
                </a:r>
              </a:p>
              <a:p>
                <a:pPr lvl="1" eaLnBrk="1" hangingPunct="1"/>
                <a:r>
                  <a:rPr lang="en-US" sz="2800" dirty="0">
                    <a:ea typeface="MS PGothic" pitchFamily="34" charset="-128"/>
                  </a:rPr>
                  <a:t>These add no computational power to the language, but are useful </a:t>
                </a:r>
                <a:r>
                  <a:rPr lang="en-US" sz="2800" dirty="0" err="1">
                    <a:ea typeface="MS PGothic" pitchFamily="34" charset="-128"/>
                  </a:rPr>
                  <a:t>shorthands</a:t>
                </a:r>
                <a:r>
                  <a:rPr lang="en-US" sz="2800" dirty="0">
                    <a:ea typeface="MS PGothic" pitchFamily="34" charset="-128"/>
                  </a:rPr>
                  <a:t>.</a:t>
                </a:r>
              </a:p>
              <a:p>
                <a:pPr lvl="1" eaLnBrk="1" hangingPunct="1"/>
                <a:r>
                  <a:rPr lang="en-US" sz="2800" dirty="0">
                    <a:ea typeface="MS PGothic" pitchFamily="34" charset="-128"/>
                  </a:rPr>
                  <a:t>Can be expressed solely with the basic ops.</a:t>
                </a:r>
              </a:p>
              <a:p>
                <a:pPr eaLnBrk="1" hangingPunct="1"/>
                <a:r>
                  <a:rPr lang="en-US" sz="2800" dirty="0"/>
                  <a:t>Intersection takes two input relations, which must be </a:t>
                </a:r>
                <a:r>
                  <a:rPr lang="en-US" sz="2800" dirty="0">
                    <a:solidFill>
                      <a:srgbClr val="C00000"/>
                    </a:solidFill>
                  </a:rPr>
                  <a:t>union-compatible</a:t>
                </a:r>
                <a:r>
                  <a:rPr lang="en-US" sz="2800" dirty="0"/>
                  <a:t>.</a:t>
                </a:r>
              </a:p>
              <a:p>
                <a:pPr eaLnBrk="1" hangingPunct="1"/>
                <a:r>
                  <a:rPr lang="en-US" sz="2800" dirty="0"/>
                  <a:t>Q: How to express it using basic operators?</a:t>
                </a:r>
              </a:p>
              <a:p>
                <a:pPr eaLnBrk="1" hangingPunct="1">
                  <a:buFontTx/>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ea typeface="Cambria Math" panose="02040503050406030204" pitchFamily="18" charset="0"/>
                        </a:rPr>
                        <m:t>∩</m:t>
                      </m:r>
                      <m:r>
                        <a:rPr lang="en-US" i="1" dirty="0" smtClean="0">
                          <a:latin typeface="Cambria Math" panose="02040503050406030204" pitchFamily="18" charset="0"/>
                          <a:sym typeface="Symbol" pitchFamily="18" charset="2"/>
                        </a:rPr>
                        <m:t>𝑆</m:t>
                      </m:r>
                      <m:r>
                        <a:rPr lang="en-US" i="1" dirty="0" smtClean="0">
                          <a:latin typeface="Cambria Math" panose="02040503050406030204" pitchFamily="18" charset="0"/>
                          <a:sym typeface="Symbol" pitchFamily="18" charset="2"/>
                        </a:rPr>
                        <m:t> =</m:t>
                      </m:r>
                      <m:r>
                        <a:rPr lang="en-US" i="1" dirty="0">
                          <a:latin typeface="Cambria Math" panose="02040503050406030204" pitchFamily="18" charset="0"/>
                          <a:sym typeface="Symbol" pitchFamily="18" charset="2"/>
                        </a:rPr>
                        <m:t>𝑅</m:t>
                      </m:r>
                      <m:r>
                        <a:rPr lang="en-US" i="1" dirty="0">
                          <a:latin typeface="Cambria Math" panose="02040503050406030204" pitchFamily="18" charset="0"/>
                          <a:sym typeface="Symbol" pitchFamily="18" charset="2"/>
                        </a:rPr>
                        <m:t> (</m:t>
                      </m:r>
                      <m:r>
                        <a:rPr lang="en-US" i="1" dirty="0">
                          <a:latin typeface="Cambria Math" panose="02040503050406030204" pitchFamily="18" charset="0"/>
                          <a:sym typeface="Symbol" pitchFamily="18" charset="2"/>
                        </a:rPr>
                        <m:t>𝑅</m:t>
                      </m:r>
                      <m:r>
                        <a:rPr lang="en-US" i="1" dirty="0">
                          <a:latin typeface="Cambria Math" panose="02040503050406030204" pitchFamily="18" charset="0"/>
                          <a:sym typeface="Symbol" pitchFamily="18" charset="2"/>
                        </a:rPr>
                        <m:t>  </m:t>
                      </m:r>
                      <m:r>
                        <a:rPr lang="en-US" i="1" dirty="0">
                          <a:latin typeface="Cambria Math" panose="02040503050406030204" pitchFamily="18" charset="0"/>
                          <a:sym typeface="Symbol" pitchFamily="18" charset="2"/>
                        </a:rPr>
                        <m:t>𝑆</m:t>
                      </m:r>
                      <m:r>
                        <a:rPr lang="en-US" i="1" dirty="0">
                          <a:latin typeface="Cambria Math" panose="02040503050406030204" pitchFamily="18" charset="0"/>
                          <a:sym typeface="Symbol" pitchFamily="18" charset="2"/>
                        </a:rPr>
                        <m:t>)</m:t>
                      </m:r>
                    </m:oMath>
                  </m:oMathPara>
                </a14:m>
                <a:endParaRPr lang="en-US" dirty="0">
                  <a:sym typeface="Symbol" pitchFamily="18" charset="2"/>
                </a:endParaRPr>
              </a:p>
            </p:txBody>
          </p:sp>
        </mc:Choice>
        <mc:Fallback xmlns="">
          <p:sp>
            <p:nvSpPr>
              <p:cNvPr id="63493" name="Rectangle 5"/>
              <p:cNvSpPr>
                <a:spLocks noGrp="1" noRot="1" noChangeAspect="1" noMove="1" noResize="1" noEditPoints="1" noAdjustHandles="1" noChangeArrowheads="1" noChangeShapeType="1" noTextEdit="1"/>
              </p:cNvSpPr>
              <p:nvPr>
                <p:ph type="body" sz="half" idx="1"/>
              </p:nvPr>
            </p:nvSpPr>
            <p:spPr>
              <a:xfrm>
                <a:off x="338138" y="1374775"/>
                <a:ext cx="8362950" cy="5178425"/>
              </a:xfrm>
              <a:blipFill>
                <a:blip r:embed="rId2"/>
                <a:stretch>
                  <a:fillRect l="-1531" t="-1296" r="-875"/>
                </a:stretch>
              </a:blipFill>
            </p:spPr>
            <p:txBody>
              <a:bodyPr/>
              <a:lstStyle/>
              <a:p>
                <a:r>
                  <a:rPr lang="en-GB">
                    <a:noFill/>
                  </a:rPr>
                  <a:t> </a:t>
                </a:r>
              </a:p>
            </p:txBody>
          </p:sp>
        </mc:Fallback>
      </mc:AlternateContent>
      <p:sp>
        <p:nvSpPr>
          <p:cNvPr id="31746" name="Footer Placeholder 4"/>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endParaRPr lang="en-US" sz="1200">
              <a:latin typeface="Times New Roman" pitchFamily="18" charset="0"/>
            </a:endParaRPr>
          </a:p>
          <a:p>
            <a:pPr eaLnBrk="1" hangingPunct="1"/>
            <a:endParaRPr lang="en-US" sz="1200">
              <a:solidFill>
                <a:schemeClr val="tx2"/>
              </a:solidFill>
              <a:latin typeface="Times New Roman" pitchFamily="18" charset="0"/>
            </a:endParaRPr>
          </a:p>
        </p:txBody>
      </p:sp>
      <p:sp>
        <p:nvSpPr>
          <p:cNvPr id="31747"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p:sp>
        <p:nvSpPr>
          <p:cNvPr id="31748"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p:spTree>
    <p:extLst>
      <p:ext uri="{BB962C8B-B14F-4D97-AF65-F5344CB8AC3E}">
        <p14:creationId xmlns:p14="http://schemas.microsoft.com/office/powerpoint/2010/main" val="32257912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349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6349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6349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349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349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6349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3"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0" y="274638"/>
                <a:ext cx="9144000" cy="792162"/>
              </a:xfrm>
            </p:spPr>
            <p:txBody>
              <a:bodyPr/>
              <a:lstStyle/>
              <a:p>
                <a:r>
                  <a:rPr lang="en-US" dirty="0">
                    <a:latin typeface="+mn-lt"/>
                  </a:rPr>
                  <a:t>Intersection operator (</a:t>
                </a:r>
                <a14:m>
                  <m:oMath xmlns:m="http://schemas.openxmlformats.org/officeDocument/2006/math">
                    <m:r>
                      <a:rPr lang="en-US" i="1" dirty="0" smtClean="0">
                        <a:latin typeface="Cambria Math" panose="02040503050406030204" pitchFamily="18" charset="0"/>
                      </a:rPr>
                      <m:t>∩</m:t>
                    </m:r>
                  </m:oMath>
                </a14:m>
                <a:r>
                  <a:rPr lang="en-US" dirty="0">
                    <a:latin typeface="+mn-lt"/>
                  </a:rPr>
                  <a:t>)</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0" y="274638"/>
                <a:ext cx="9144000" cy="792162"/>
              </a:xfrm>
              <a:blipFill>
                <a:blip r:embed="rId2"/>
                <a:stretch>
                  <a:fillRect t="-11538" b="-36923"/>
                </a:stretch>
              </a:blipFill>
            </p:spPr>
            <p:txBody>
              <a:bodyPr/>
              <a:lstStyle/>
              <a:p>
                <a:r>
                  <a:rPr lang="en-GB">
                    <a:noFill/>
                  </a:rPr>
                  <a:t> </a:t>
                </a:r>
              </a:p>
            </p:txBody>
          </p:sp>
        </mc:Fallback>
      </mc:AlternateContent>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48</a:t>
            </a:fld>
            <a:endParaRPr lang="en-US"/>
          </a:p>
        </p:txBody>
      </p:sp>
      <p:graphicFrame>
        <p:nvGraphicFramePr>
          <p:cNvPr id="5" name="Content Placeholder 4"/>
          <p:cNvGraphicFramePr>
            <a:graphicFrameLocks/>
          </p:cNvGraphicFramePr>
          <p:nvPr/>
        </p:nvGraphicFramePr>
        <p:xfrm>
          <a:off x="869246" y="1731326"/>
          <a:ext cx="3059812" cy="148336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6" name="Rectangle 1041"/>
              <p:cNvSpPr>
                <a:spLocks noChangeArrowheads="1"/>
              </p:cNvSpPr>
              <p:nvPr/>
            </p:nvSpPr>
            <p:spPr bwMode="auto">
              <a:xfrm>
                <a:off x="297742" y="1659888"/>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𝟏</m:t>
                      </m:r>
                    </m:oMath>
                  </m:oMathPara>
                </a14:m>
                <a:endParaRPr lang="en-US" sz="2800" b="1" i="1" dirty="0">
                  <a:solidFill>
                    <a:srgbClr val="C00000"/>
                  </a:solidFill>
                </a:endParaRPr>
              </a:p>
            </p:txBody>
          </p:sp>
        </mc:Choice>
        <mc:Fallback xmlns="">
          <p:sp>
            <p:nvSpPr>
              <p:cNvPr id="6" name="Rectangle 1041"/>
              <p:cNvSpPr>
                <a:spLocks noRot="1" noChangeAspect="1" noMove="1" noResize="1" noEditPoints="1" noAdjustHandles="1" noChangeArrowheads="1" noChangeShapeType="1" noTextEdit="1"/>
              </p:cNvSpPr>
              <p:nvPr/>
            </p:nvSpPr>
            <p:spPr bwMode="auto">
              <a:xfrm>
                <a:off x="297742" y="1659888"/>
                <a:ext cx="694101" cy="52386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7" name="Content Placeholder 4"/>
          <p:cNvGraphicFramePr>
            <a:graphicFrameLocks/>
          </p:cNvGraphicFramePr>
          <p:nvPr/>
        </p:nvGraphicFramePr>
        <p:xfrm>
          <a:off x="853439" y="3432188"/>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8" name="Rectangle 1041"/>
              <p:cNvSpPr>
                <a:spLocks noChangeArrowheads="1"/>
              </p:cNvSpPr>
              <p:nvPr/>
            </p:nvSpPr>
            <p:spPr bwMode="auto">
              <a:xfrm>
                <a:off x="297741" y="3355350"/>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𝟐</m:t>
                      </m:r>
                    </m:oMath>
                  </m:oMathPara>
                </a14:m>
                <a:endParaRPr lang="en-US" sz="2800" b="1" i="1" dirty="0">
                  <a:solidFill>
                    <a:srgbClr val="C00000"/>
                  </a:solidFill>
                </a:endParaRPr>
              </a:p>
            </p:txBody>
          </p:sp>
        </mc:Choice>
        <mc:Fallback xmlns="">
          <p:sp>
            <p:nvSpPr>
              <p:cNvPr id="8" name="Rectangle 1041"/>
              <p:cNvSpPr>
                <a:spLocks noRot="1" noChangeAspect="1" noMove="1" noResize="1" noEditPoints="1" noAdjustHandles="1" noChangeArrowheads="1" noChangeShapeType="1" noTextEdit="1"/>
              </p:cNvSpPr>
              <p:nvPr/>
            </p:nvSpPr>
            <p:spPr bwMode="auto">
              <a:xfrm>
                <a:off x="297741" y="3355350"/>
                <a:ext cx="694101" cy="52386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10" name="Content Placeholder 4"/>
          <p:cNvGraphicFramePr>
            <a:graphicFrameLocks/>
          </p:cNvGraphicFramePr>
          <p:nvPr/>
        </p:nvGraphicFramePr>
        <p:xfrm>
          <a:off x="5441278" y="2530794"/>
          <a:ext cx="3059812" cy="111252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1"/>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11" name="Rectangle 1041"/>
              <p:cNvSpPr>
                <a:spLocks noChangeArrowheads="1"/>
              </p:cNvSpPr>
              <p:nvPr/>
            </p:nvSpPr>
            <p:spPr bwMode="auto">
              <a:xfrm>
                <a:off x="5364088" y="2011679"/>
                <a:ext cx="1517275"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chemeClr val="tx1"/>
                          </a:solidFill>
                          <a:latin typeface="Cambria Math" panose="02040503050406030204" pitchFamily="18" charset="0"/>
                        </a:rPr>
                        <m:t>𝑺</m:t>
                      </m:r>
                      <m:r>
                        <a:rPr lang="en-US" sz="2800" b="1" i="1" dirty="0" smtClean="0">
                          <a:solidFill>
                            <a:schemeClr val="tx1"/>
                          </a:solidFill>
                          <a:latin typeface="Cambria Math" panose="02040503050406030204" pitchFamily="18" charset="0"/>
                        </a:rPr>
                        <m:t>𝟐</m:t>
                      </m:r>
                      <m:r>
                        <a:rPr lang="en-US" sz="2800" b="1" i="1" dirty="0" smtClean="0">
                          <a:solidFill>
                            <a:schemeClr val="tx1"/>
                          </a:solidFill>
                          <a:latin typeface="Cambria Math" panose="02040503050406030204" pitchFamily="18" charset="0"/>
                          <a:ea typeface="Cambria Math" panose="02040503050406030204" pitchFamily="18" charset="0"/>
                        </a:rPr>
                        <m:t>∩</m:t>
                      </m:r>
                      <m:r>
                        <a:rPr lang="en-US" sz="2800" b="1" i="1" dirty="0" smtClean="0">
                          <a:solidFill>
                            <a:schemeClr val="tx1"/>
                          </a:solidFill>
                          <a:latin typeface="Cambria Math" panose="02040503050406030204" pitchFamily="18" charset="0"/>
                        </a:rPr>
                        <m:t>𝑺</m:t>
                      </m:r>
                      <m:r>
                        <a:rPr lang="en-US" sz="2800" b="1" i="1" dirty="0" smtClean="0">
                          <a:solidFill>
                            <a:schemeClr val="tx1"/>
                          </a:solidFill>
                          <a:latin typeface="Cambria Math" panose="02040503050406030204" pitchFamily="18" charset="0"/>
                        </a:rPr>
                        <m:t>𝟏</m:t>
                      </m:r>
                    </m:oMath>
                  </m:oMathPara>
                </a14:m>
                <a:endParaRPr lang="en-US" sz="2800" b="1" dirty="0">
                  <a:solidFill>
                    <a:schemeClr val="tx1"/>
                  </a:solidFill>
                </a:endParaRPr>
              </a:p>
            </p:txBody>
          </p:sp>
        </mc:Choice>
        <mc:Fallback xmlns="">
          <p:sp>
            <p:nvSpPr>
              <p:cNvPr id="11" name="Rectangle 1041"/>
              <p:cNvSpPr>
                <a:spLocks noRot="1" noChangeAspect="1" noMove="1" noResize="1" noEditPoints="1" noAdjustHandles="1" noChangeArrowheads="1" noChangeShapeType="1" noTextEdit="1"/>
              </p:cNvSpPr>
              <p:nvPr/>
            </p:nvSpPr>
            <p:spPr bwMode="auto">
              <a:xfrm>
                <a:off x="5364088" y="2011679"/>
                <a:ext cx="1517275" cy="52386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787097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74638"/>
            <a:ext cx="9144000" cy="792162"/>
          </a:xfrm>
        </p:spPr>
        <p:txBody>
          <a:bodyPr/>
          <a:lstStyle/>
          <a:p>
            <a:r>
              <a:rPr lang="en-US" dirty="0">
                <a:latin typeface="+mn-lt"/>
              </a:rPr>
              <a:t>Relational Algebra</a:t>
            </a:r>
          </a:p>
        </p:txBody>
      </p:sp>
      <p:sp>
        <p:nvSpPr>
          <p:cNvPr id="6" name="Content Placeholder 5"/>
          <p:cNvSpPr>
            <a:spLocks noGrp="1"/>
          </p:cNvSpPr>
          <p:nvPr>
            <p:ph idx="1"/>
          </p:nvPr>
        </p:nvSpPr>
        <p:spPr/>
        <p:txBody>
          <a:bodyPr/>
          <a:lstStyle/>
          <a:p>
            <a:pPr>
              <a:spcAft>
                <a:spcPts val="1200"/>
              </a:spcAft>
            </a:pPr>
            <a:r>
              <a:rPr lang="en-US" dirty="0">
                <a:solidFill>
                  <a:schemeClr val="bg1">
                    <a:lumMod val="75000"/>
                  </a:schemeClr>
                </a:solidFill>
              </a:rPr>
              <a:t>Selection &amp; Projection</a:t>
            </a:r>
          </a:p>
          <a:p>
            <a:pPr>
              <a:spcAft>
                <a:spcPts val="1200"/>
              </a:spcAft>
            </a:pPr>
            <a:r>
              <a:rPr lang="en-US" dirty="0">
                <a:solidFill>
                  <a:schemeClr val="bg1">
                    <a:lumMod val="75000"/>
                  </a:schemeClr>
                </a:solidFill>
              </a:rPr>
              <a:t>Union, Set Difference &amp; Intersection</a:t>
            </a:r>
          </a:p>
          <a:p>
            <a:pPr>
              <a:spcAft>
                <a:spcPts val="1200"/>
              </a:spcAft>
            </a:pPr>
            <a:r>
              <a:rPr lang="en-US" dirty="0"/>
              <a:t>Cross product &amp; Joins</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49</a:t>
            </a:fld>
            <a:endParaRPr lang="en-US"/>
          </a:p>
        </p:txBody>
      </p:sp>
    </p:spTree>
    <p:extLst>
      <p:ext uri="{BB962C8B-B14F-4D97-AF65-F5344CB8AC3E}">
        <p14:creationId xmlns:p14="http://schemas.microsoft.com/office/powerpoint/2010/main" val="3442358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Textbook &amp; more</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b="1" dirty="0"/>
              <a:t>Database Management Systems</a:t>
            </a:r>
          </a:p>
          <a:p>
            <a:pPr marL="0" indent="0">
              <a:buNone/>
            </a:pPr>
            <a:r>
              <a:rPr lang="en-US" dirty="0"/>
              <a:t>3</a:t>
            </a:r>
            <a:r>
              <a:rPr lang="en-US" baseline="30000" dirty="0"/>
              <a:t>rd</a:t>
            </a:r>
            <a:r>
              <a:rPr lang="en-US" dirty="0"/>
              <a:t> Edition</a:t>
            </a:r>
          </a:p>
          <a:p>
            <a:pPr marL="0" indent="0">
              <a:buNone/>
            </a:pPr>
            <a:r>
              <a:rPr lang="en-US" dirty="0"/>
              <a:t>Ramakrishnan &amp; </a:t>
            </a:r>
            <a:r>
              <a:rPr lang="en-US" dirty="0" err="1"/>
              <a:t>Gehrke</a:t>
            </a:r>
            <a:endParaRPr lang="en-US" dirty="0"/>
          </a:p>
          <a:p>
            <a:pPr marL="0" indent="0">
              <a:buNone/>
            </a:pPr>
            <a:endParaRPr lang="en-US" dirty="0"/>
          </a:p>
          <a:p>
            <a:r>
              <a:rPr lang="en-US" b="1" dirty="0"/>
              <a:t>Surveys on state-of-art</a:t>
            </a:r>
          </a:p>
          <a:p>
            <a:pPr marL="0" indent="0">
              <a:buNone/>
            </a:pPr>
            <a:endParaRPr lang="en-US" b="1" dirty="0"/>
          </a:p>
          <a:p>
            <a:r>
              <a:rPr lang="en-US" b="1" dirty="0"/>
              <a:t>Seminal Papers &amp; Articles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5</a:t>
            </a:fld>
            <a:endParaRPr lang="en-US"/>
          </a:p>
        </p:txBody>
      </p:sp>
      <p:pic>
        <p:nvPicPr>
          <p:cNvPr id="5" name="Picture 4"/>
          <p:cNvPicPr>
            <a:picLocks noChangeAspect="1"/>
          </p:cNvPicPr>
          <p:nvPr/>
        </p:nvPicPr>
        <p:blipFill>
          <a:blip r:embed="rId2"/>
          <a:stretch>
            <a:fillRect/>
          </a:stretch>
        </p:blipFill>
        <p:spPr>
          <a:xfrm>
            <a:off x="5868144" y="1988840"/>
            <a:ext cx="3000438" cy="3888879"/>
          </a:xfrm>
          <a:prstGeom prst="rect">
            <a:avLst/>
          </a:prstGeom>
        </p:spPr>
      </p:pic>
    </p:spTree>
    <p:extLst>
      <p:ext uri="{BB962C8B-B14F-4D97-AF65-F5344CB8AC3E}">
        <p14:creationId xmlns:p14="http://schemas.microsoft.com/office/powerpoint/2010/main" val="7266875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5"/>
          <p:cNvSpPr txBox="1">
            <a:spLocks/>
          </p:cNvSpPr>
          <p:nvPr/>
        </p:nvSpPr>
        <p:spPr bwMode="auto">
          <a:xfrm>
            <a:off x="457200" y="957980"/>
            <a:ext cx="8229600" cy="246788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lvl="0" indent="-342900" algn="just" eaLnBrk="1" hangingPunct="1">
              <a:spcBef>
                <a:spcPct val="20000"/>
              </a:spcBef>
              <a:buFontTx/>
              <a:buChar char="•"/>
            </a:pPr>
            <a:r>
              <a:rPr kumimoji="0" lang="en-US" sz="2400" b="0" i="0" u="none" strike="noStrike" kern="0" cap="none" spc="0" normalizeH="0" baseline="0" noProof="0" dirty="0">
                <a:ln>
                  <a:noFill/>
                </a:ln>
                <a:solidFill>
                  <a:schemeClr val="tx1"/>
                </a:solidFill>
                <a:effectLst/>
                <a:uLnTx/>
                <a:uFillTx/>
                <a:latin typeface="+mn-lt"/>
                <a:ea typeface="+mn-ea"/>
                <a:cs typeface="+mn-cs"/>
              </a:rPr>
              <a:t>Renames the</a:t>
            </a:r>
            <a:r>
              <a:rPr kumimoji="0" lang="en-US" sz="2400" b="0" i="0" u="none" strike="noStrike" kern="0" cap="none" spc="0" normalizeH="0" noProof="0" dirty="0">
                <a:ln>
                  <a:noFill/>
                </a:ln>
                <a:solidFill>
                  <a:schemeClr val="tx1"/>
                </a:solidFill>
                <a:effectLst/>
                <a:uLnTx/>
                <a:uFillTx/>
                <a:latin typeface="+mn-lt"/>
                <a:ea typeface="+mn-ea"/>
                <a:cs typeface="+mn-cs"/>
              </a:rPr>
              <a:t> list of attributes specified in the form of </a:t>
            </a:r>
            <a:r>
              <a:rPr kumimoji="0" lang="en-US" sz="2400" b="0" i="0" u="none" strike="noStrike" kern="0" cap="none" spc="0" normalizeH="0" noProof="0" dirty="0" err="1">
                <a:ln>
                  <a:noFill/>
                </a:ln>
                <a:solidFill>
                  <a:srgbClr val="C00000"/>
                </a:solidFill>
                <a:effectLst/>
                <a:uLnTx/>
                <a:uFillTx/>
                <a:latin typeface="+mn-lt"/>
                <a:ea typeface="+mn-ea"/>
                <a:cs typeface="+mn-cs"/>
              </a:rPr>
              <a:t>oldname</a:t>
            </a:r>
            <a:r>
              <a:rPr kumimoji="0" lang="en-US" sz="2400" b="0" i="0" u="none" strike="noStrike" kern="0" cap="none" spc="0" normalizeH="0" noProof="0" dirty="0">
                <a:ln>
                  <a:noFill/>
                </a:ln>
                <a:solidFill>
                  <a:srgbClr val="C00000"/>
                </a:solidFill>
                <a:effectLst/>
                <a:uLnTx/>
                <a:uFillTx/>
                <a:latin typeface="+mn-lt"/>
                <a:ea typeface="+mn-ea"/>
                <a:cs typeface="+mn-cs"/>
              </a:rPr>
              <a:t> </a:t>
            </a:r>
            <a:r>
              <a:rPr lang="en-US" sz="2400" kern="0" dirty="0">
                <a:solidFill>
                  <a:srgbClr val="C00000"/>
                </a:solidFill>
              </a:rPr>
              <a:t>→</a:t>
            </a:r>
            <a:r>
              <a:rPr lang="en-US" sz="2400" kern="0" dirty="0">
                <a:solidFill>
                  <a:srgbClr val="C00000"/>
                </a:solidFill>
                <a:latin typeface="+mn-lt"/>
              </a:rPr>
              <a:t> </a:t>
            </a:r>
            <a:r>
              <a:rPr kumimoji="0" lang="en-US" sz="2400" b="0" i="0" u="none" strike="noStrike" kern="0" cap="none" spc="0" normalizeH="0" noProof="0" dirty="0" err="1">
                <a:ln>
                  <a:noFill/>
                </a:ln>
                <a:solidFill>
                  <a:srgbClr val="C00000"/>
                </a:solidFill>
                <a:effectLst/>
                <a:uLnTx/>
                <a:uFillTx/>
                <a:latin typeface="+mn-lt"/>
                <a:ea typeface="+mn-ea"/>
                <a:cs typeface="+mn-cs"/>
              </a:rPr>
              <a:t>newname</a:t>
            </a:r>
            <a:r>
              <a:rPr kumimoji="0" lang="en-US" sz="2400" b="0" i="0" u="none" strike="noStrike" kern="0" cap="none" spc="0" normalizeH="0" noProof="0" dirty="0">
                <a:ln>
                  <a:noFill/>
                </a:ln>
                <a:solidFill>
                  <a:srgbClr val="C00000"/>
                </a:solidFill>
                <a:effectLst/>
                <a:uLnTx/>
                <a:uFillTx/>
                <a:latin typeface="+mn-lt"/>
                <a:ea typeface="+mn-ea"/>
                <a:cs typeface="+mn-cs"/>
              </a:rPr>
              <a:t> </a:t>
            </a:r>
            <a:r>
              <a:rPr kumimoji="0" lang="en-US" sz="2400" b="0" i="0" u="none" strike="noStrike" kern="0" cap="none" spc="0" normalizeH="0" noProof="0" dirty="0">
                <a:ln>
                  <a:noFill/>
                </a:ln>
                <a:solidFill>
                  <a:schemeClr val="tx1"/>
                </a:solidFill>
                <a:effectLst/>
                <a:uLnTx/>
                <a:uFillTx/>
                <a:latin typeface="+mn-lt"/>
                <a:ea typeface="+mn-ea"/>
                <a:cs typeface="+mn-cs"/>
              </a:rPr>
              <a:t>or </a:t>
            </a:r>
            <a:r>
              <a:rPr kumimoji="0" lang="en-US" sz="2400" b="0" i="0" u="none" strike="noStrike" kern="0" cap="none" spc="0" normalizeH="0" noProof="0" dirty="0">
                <a:ln>
                  <a:noFill/>
                </a:ln>
                <a:solidFill>
                  <a:srgbClr val="C00000"/>
                </a:solidFill>
                <a:effectLst/>
                <a:uLnTx/>
                <a:uFillTx/>
                <a:latin typeface="+mn-lt"/>
                <a:ea typeface="+mn-ea"/>
                <a:cs typeface="+mn-cs"/>
              </a:rPr>
              <a:t>position</a:t>
            </a:r>
            <a:r>
              <a:rPr lang="en-US" sz="2400" kern="0" dirty="0">
                <a:solidFill>
                  <a:srgbClr val="C00000"/>
                </a:solidFill>
                <a:latin typeface="+mn-lt"/>
              </a:rPr>
              <a:t> </a:t>
            </a:r>
            <a:r>
              <a:rPr lang="en-US" sz="2400" kern="0" dirty="0">
                <a:solidFill>
                  <a:srgbClr val="C00000"/>
                </a:solidFill>
              </a:rPr>
              <a:t>→</a:t>
            </a:r>
            <a:r>
              <a:rPr kumimoji="0" lang="en-US" sz="2400" b="0" i="0" u="none" strike="noStrike" kern="0" cap="none" spc="0" normalizeH="0" noProof="0" dirty="0">
                <a:ln>
                  <a:noFill/>
                </a:ln>
                <a:solidFill>
                  <a:srgbClr val="C00000"/>
                </a:solidFill>
                <a:effectLst/>
                <a:uLnTx/>
                <a:uFillTx/>
                <a:latin typeface="+mn-lt"/>
                <a:ea typeface="+mn-ea"/>
                <a:cs typeface="+mn-cs"/>
              </a:rPr>
              <a:t> </a:t>
            </a:r>
            <a:r>
              <a:rPr kumimoji="0" lang="en-US" sz="2400" b="0" i="0" u="none" strike="noStrike" kern="0" cap="none" spc="0" normalizeH="0" noProof="0" dirty="0" err="1">
                <a:ln>
                  <a:noFill/>
                </a:ln>
                <a:solidFill>
                  <a:srgbClr val="C00000"/>
                </a:solidFill>
                <a:effectLst/>
                <a:uLnTx/>
                <a:uFillTx/>
                <a:latin typeface="+mn-lt"/>
                <a:ea typeface="+mn-ea"/>
                <a:cs typeface="+mn-cs"/>
              </a:rPr>
              <a:t>newname</a:t>
            </a:r>
            <a:endParaRPr kumimoji="0" lang="en-US" sz="2400" b="0" i="0" u="none" strike="noStrike" kern="0" cap="none" spc="0" normalizeH="0" noProof="0" dirty="0">
              <a:ln>
                <a:noFill/>
              </a:ln>
              <a:solidFill>
                <a:srgbClr val="C00000"/>
              </a:solidFill>
              <a:effectLst/>
              <a:uLnTx/>
              <a:uFillTx/>
              <a:latin typeface="+mn-lt"/>
              <a:ea typeface="+mn-ea"/>
              <a:cs typeface="+mn-cs"/>
            </a:endParaRPr>
          </a:p>
          <a:p>
            <a:pPr marL="342900" indent="-342900" algn="just" eaLnBrk="1" hangingPunct="1">
              <a:spcBef>
                <a:spcPct val="20000"/>
              </a:spcBef>
              <a:buFontTx/>
              <a:buChar char="•"/>
            </a:pPr>
            <a:r>
              <a:rPr lang="en-US" sz="2400" b="1" dirty="0">
                <a:solidFill>
                  <a:srgbClr val="C00000"/>
                </a:solidFill>
                <a:latin typeface="+mn-lt"/>
              </a:rPr>
              <a:t>Output schema</a:t>
            </a:r>
            <a:r>
              <a:rPr lang="en-US" sz="2400" dirty="0">
                <a:latin typeface="+mn-lt"/>
              </a:rPr>
              <a:t> </a:t>
            </a:r>
            <a:r>
              <a:rPr lang="en-US" sz="2400" dirty="0">
                <a:solidFill>
                  <a:schemeClr val="tx1"/>
                </a:solidFill>
                <a:latin typeface="+mn-lt"/>
              </a:rPr>
              <a:t>is same as input except for the renamed attributes.</a:t>
            </a:r>
          </a:p>
          <a:p>
            <a:pPr marL="342900" indent="-342900" algn="just" eaLnBrk="1" hangingPunct="1">
              <a:spcBef>
                <a:spcPct val="20000"/>
              </a:spcBef>
              <a:buFontTx/>
              <a:buChar char="•"/>
            </a:pPr>
            <a:r>
              <a:rPr lang="en-US" sz="2400" dirty="0">
                <a:solidFill>
                  <a:schemeClr val="tx1"/>
                </a:solidFill>
                <a:latin typeface="+mn-lt"/>
              </a:rPr>
              <a:t>Returns same </a:t>
            </a:r>
            <a:r>
              <a:rPr lang="en-US" sz="2400" dirty="0" err="1">
                <a:solidFill>
                  <a:schemeClr val="tx1"/>
                </a:solidFill>
                <a:latin typeface="+mn-lt"/>
              </a:rPr>
              <a:t>tuples</a:t>
            </a:r>
            <a:r>
              <a:rPr lang="en-US" sz="2400" dirty="0">
                <a:solidFill>
                  <a:schemeClr val="tx1"/>
                </a:solidFill>
                <a:latin typeface="+mn-lt"/>
              </a:rPr>
              <a:t> as input</a:t>
            </a:r>
          </a:p>
          <a:p>
            <a:pPr marL="342900" indent="-342900" algn="just" eaLnBrk="1" hangingPunct="1">
              <a:spcBef>
                <a:spcPct val="20000"/>
              </a:spcBef>
              <a:buFontTx/>
              <a:buChar char="•"/>
            </a:pPr>
            <a:r>
              <a:rPr lang="en-US" sz="2400" dirty="0">
                <a:solidFill>
                  <a:schemeClr val="tx1"/>
                </a:solidFill>
                <a:latin typeface="+mn-lt"/>
              </a:rPr>
              <a:t>Can also be used to rename the name of the output relation</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50</a:t>
            </a:fld>
            <a:endParaRPr lang="en-US" dirty="0"/>
          </a:p>
        </p:txBody>
      </p:sp>
      <p:graphicFrame>
        <p:nvGraphicFramePr>
          <p:cNvPr id="7" name="Content Placeholder 4"/>
          <p:cNvGraphicFramePr>
            <a:graphicFrameLocks/>
          </p:cNvGraphicFramePr>
          <p:nvPr/>
        </p:nvGraphicFramePr>
        <p:xfrm>
          <a:off x="598603" y="4075130"/>
          <a:ext cx="2401761"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68731">
                  <a:extLst>
                    <a:ext uri="{9D8B030D-6E8A-4147-A177-3AD203B41FA5}">
                      <a16:colId xmlns:a16="http://schemas.microsoft.com/office/drawing/2014/main" val="20002"/>
                    </a:ext>
                  </a:extLst>
                </a:gridCol>
              </a:tblGrid>
              <a:tr h="370840">
                <a:tc>
                  <a:txBody>
                    <a:bodyPr/>
                    <a:lstStyle/>
                    <a:p>
                      <a:r>
                        <a:rPr lang="en-US" u="sng" dirty="0"/>
                        <a:t>bid</a:t>
                      </a:r>
                    </a:p>
                  </a:txBody>
                  <a:tcPr/>
                </a:tc>
                <a:tc>
                  <a:txBody>
                    <a:bodyPr/>
                    <a:lstStyle/>
                    <a:p>
                      <a:r>
                        <a:rPr lang="en-US" dirty="0" err="1"/>
                        <a:t>bname</a:t>
                      </a:r>
                      <a:endParaRPr lang="en-US" dirty="0"/>
                    </a:p>
                  </a:txBody>
                  <a:tcPr/>
                </a:tc>
                <a:tc>
                  <a:txBody>
                    <a:bodyPr/>
                    <a:lstStyle/>
                    <a:p>
                      <a:r>
                        <a:rPr lang="en-US" dirty="0"/>
                        <a:t>color</a:t>
                      </a:r>
                    </a:p>
                  </a:txBody>
                  <a:tcPr/>
                </a:tc>
                <a:extLst>
                  <a:ext uri="{0D108BD9-81ED-4DB2-BD59-A6C34878D82A}">
                    <a16:rowId xmlns:a16="http://schemas.microsoft.com/office/drawing/2014/main" val="10000"/>
                  </a:ext>
                </a:extLst>
              </a:tr>
              <a:tr h="370840">
                <a:tc>
                  <a:txBody>
                    <a:bodyPr/>
                    <a:lstStyle/>
                    <a:p>
                      <a:r>
                        <a:rPr lang="en-US" dirty="0"/>
                        <a:t>101</a:t>
                      </a:r>
                    </a:p>
                  </a:txBody>
                  <a:tcPr/>
                </a:tc>
                <a:tc>
                  <a:txBody>
                    <a:bodyPr/>
                    <a:lstStyle/>
                    <a:p>
                      <a:r>
                        <a:rPr lang="en-US" dirty="0"/>
                        <a:t>Interlake</a:t>
                      </a:r>
                    </a:p>
                  </a:txBody>
                  <a:tcPr/>
                </a:tc>
                <a:tc>
                  <a:txBody>
                    <a:bodyPr/>
                    <a:lstStyle/>
                    <a:p>
                      <a:r>
                        <a:rPr lang="en-US" dirty="0"/>
                        <a:t>blue</a:t>
                      </a:r>
                    </a:p>
                  </a:txBody>
                  <a:tcPr/>
                </a:tc>
                <a:extLst>
                  <a:ext uri="{0D108BD9-81ED-4DB2-BD59-A6C34878D82A}">
                    <a16:rowId xmlns:a16="http://schemas.microsoft.com/office/drawing/2014/main" val="10001"/>
                  </a:ext>
                </a:extLst>
              </a:tr>
              <a:tr h="370840">
                <a:tc>
                  <a:txBody>
                    <a:bodyPr/>
                    <a:lstStyle/>
                    <a:p>
                      <a:r>
                        <a:rPr lang="en-US" dirty="0"/>
                        <a:t>102</a:t>
                      </a:r>
                    </a:p>
                  </a:txBody>
                  <a:tcPr/>
                </a:tc>
                <a:tc>
                  <a:txBody>
                    <a:bodyPr/>
                    <a:lstStyle/>
                    <a:p>
                      <a:r>
                        <a:rPr lang="en-US" dirty="0"/>
                        <a:t>Interlake</a:t>
                      </a:r>
                    </a:p>
                  </a:txBody>
                  <a:tcPr/>
                </a:tc>
                <a:tc>
                  <a:txBody>
                    <a:bodyPr/>
                    <a:lstStyle/>
                    <a:p>
                      <a:r>
                        <a:rPr lang="en-US" dirty="0"/>
                        <a:t>red</a:t>
                      </a:r>
                    </a:p>
                  </a:txBody>
                  <a:tcPr/>
                </a:tc>
                <a:extLst>
                  <a:ext uri="{0D108BD9-81ED-4DB2-BD59-A6C34878D82A}">
                    <a16:rowId xmlns:a16="http://schemas.microsoft.com/office/drawing/2014/main" val="10002"/>
                  </a:ext>
                </a:extLst>
              </a:tr>
              <a:tr h="370840">
                <a:tc>
                  <a:txBody>
                    <a:bodyPr/>
                    <a:lstStyle/>
                    <a:p>
                      <a:r>
                        <a:rPr lang="en-US" dirty="0"/>
                        <a:t>103</a:t>
                      </a:r>
                    </a:p>
                  </a:txBody>
                  <a:tcPr/>
                </a:tc>
                <a:tc>
                  <a:txBody>
                    <a:bodyPr/>
                    <a:lstStyle/>
                    <a:p>
                      <a:r>
                        <a:rPr lang="en-US" dirty="0"/>
                        <a:t>Clipper</a:t>
                      </a:r>
                    </a:p>
                  </a:txBody>
                  <a:tcPr/>
                </a:tc>
                <a:tc>
                  <a:txBody>
                    <a:bodyPr/>
                    <a:lstStyle/>
                    <a:p>
                      <a:r>
                        <a:rPr lang="en-US" dirty="0"/>
                        <a:t>green</a:t>
                      </a:r>
                    </a:p>
                  </a:txBody>
                  <a:tcPr/>
                </a:tc>
                <a:extLst>
                  <a:ext uri="{0D108BD9-81ED-4DB2-BD59-A6C34878D82A}">
                    <a16:rowId xmlns:a16="http://schemas.microsoft.com/office/drawing/2014/main" val="10003"/>
                  </a:ext>
                </a:extLst>
              </a:tr>
              <a:tr h="370840">
                <a:tc>
                  <a:txBody>
                    <a:bodyPr/>
                    <a:lstStyle/>
                    <a:p>
                      <a:r>
                        <a:rPr lang="en-US" dirty="0"/>
                        <a:t>104</a:t>
                      </a:r>
                    </a:p>
                  </a:txBody>
                  <a:tcPr/>
                </a:tc>
                <a:tc>
                  <a:txBody>
                    <a:bodyPr/>
                    <a:lstStyle/>
                    <a:p>
                      <a:r>
                        <a:rPr lang="en-US" dirty="0"/>
                        <a:t>Marine</a:t>
                      </a:r>
                    </a:p>
                  </a:txBody>
                  <a:tcPr/>
                </a:tc>
                <a:tc>
                  <a:txBody>
                    <a:bodyPr/>
                    <a:lstStyle/>
                    <a:p>
                      <a:r>
                        <a:rPr lang="en-US" dirty="0"/>
                        <a:t>red</a:t>
                      </a:r>
                    </a:p>
                  </a:txBody>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8" name="Rectangle 1041"/>
              <p:cNvSpPr>
                <a:spLocks noChangeArrowheads="1"/>
              </p:cNvSpPr>
              <p:nvPr/>
            </p:nvSpPr>
            <p:spPr bwMode="auto">
              <a:xfrm>
                <a:off x="571472" y="3575064"/>
                <a:ext cx="1295226"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𝑩𝒐𝒂𝒕𝒔</m:t>
                      </m:r>
                    </m:oMath>
                  </m:oMathPara>
                </a14:m>
                <a:endParaRPr lang="en-US" sz="2800" b="1" i="1" dirty="0">
                  <a:solidFill>
                    <a:srgbClr val="C00000"/>
                  </a:solidFill>
                </a:endParaRPr>
              </a:p>
            </p:txBody>
          </p:sp>
        </mc:Choice>
        <mc:Fallback xmlns="">
          <p:sp>
            <p:nvSpPr>
              <p:cNvPr id="8" name="Rectangle 1041"/>
              <p:cNvSpPr>
                <a:spLocks noRot="1" noChangeAspect="1" noMove="1" noResize="1" noEditPoints="1" noAdjustHandles="1" noChangeArrowheads="1" noChangeShapeType="1" noTextEdit="1"/>
              </p:cNvSpPr>
              <p:nvPr/>
            </p:nvSpPr>
            <p:spPr bwMode="auto">
              <a:xfrm>
                <a:off x="571472" y="3575064"/>
                <a:ext cx="1295226" cy="523862"/>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16" name="Content Placeholder 4"/>
          <p:cNvGraphicFramePr>
            <a:graphicFrameLocks/>
          </p:cNvGraphicFramePr>
          <p:nvPr/>
        </p:nvGraphicFramePr>
        <p:xfrm>
          <a:off x="4527693" y="4081466"/>
          <a:ext cx="2929065"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204595">
                  <a:extLst>
                    <a:ext uri="{9D8B030D-6E8A-4147-A177-3AD203B41FA5}">
                      <a16:colId xmlns:a16="http://schemas.microsoft.com/office/drawing/2014/main" val="20001"/>
                    </a:ext>
                  </a:extLst>
                </a:gridCol>
                <a:gridCol w="1141540">
                  <a:extLst>
                    <a:ext uri="{9D8B030D-6E8A-4147-A177-3AD203B41FA5}">
                      <a16:colId xmlns:a16="http://schemas.microsoft.com/office/drawing/2014/main" val="20002"/>
                    </a:ext>
                  </a:extLst>
                </a:gridCol>
              </a:tblGrid>
              <a:tr h="370840">
                <a:tc>
                  <a:txBody>
                    <a:bodyPr/>
                    <a:lstStyle/>
                    <a:p>
                      <a:r>
                        <a:rPr lang="en-US" u="sng" dirty="0"/>
                        <a:t>bid</a:t>
                      </a:r>
                    </a:p>
                  </a:txBody>
                  <a:tcPr/>
                </a:tc>
                <a:tc>
                  <a:txBody>
                    <a:bodyPr/>
                    <a:lstStyle/>
                    <a:p>
                      <a:r>
                        <a:rPr lang="en-US" dirty="0" err="1"/>
                        <a:t>boatname</a:t>
                      </a:r>
                      <a:endParaRPr lang="en-US" dirty="0"/>
                    </a:p>
                  </a:txBody>
                  <a:tcPr/>
                </a:tc>
                <a:tc>
                  <a:txBody>
                    <a:bodyPr/>
                    <a:lstStyle/>
                    <a:p>
                      <a:r>
                        <a:rPr lang="en-US" dirty="0" err="1"/>
                        <a:t>boatcolor</a:t>
                      </a:r>
                      <a:endParaRPr lang="en-US" dirty="0"/>
                    </a:p>
                  </a:txBody>
                  <a:tcPr/>
                </a:tc>
                <a:extLst>
                  <a:ext uri="{0D108BD9-81ED-4DB2-BD59-A6C34878D82A}">
                    <a16:rowId xmlns:a16="http://schemas.microsoft.com/office/drawing/2014/main" val="10000"/>
                  </a:ext>
                </a:extLst>
              </a:tr>
              <a:tr h="370840">
                <a:tc>
                  <a:txBody>
                    <a:bodyPr/>
                    <a:lstStyle/>
                    <a:p>
                      <a:r>
                        <a:rPr lang="en-US" dirty="0"/>
                        <a:t>101</a:t>
                      </a:r>
                    </a:p>
                  </a:txBody>
                  <a:tcPr/>
                </a:tc>
                <a:tc>
                  <a:txBody>
                    <a:bodyPr/>
                    <a:lstStyle/>
                    <a:p>
                      <a:r>
                        <a:rPr lang="en-US" dirty="0"/>
                        <a:t>Interlake</a:t>
                      </a:r>
                    </a:p>
                  </a:txBody>
                  <a:tcPr/>
                </a:tc>
                <a:tc>
                  <a:txBody>
                    <a:bodyPr/>
                    <a:lstStyle/>
                    <a:p>
                      <a:r>
                        <a:rPr lang="en-US" dirty="0"/>
                        <a:t>blue</a:t>
                      </a:r>
                    </a:p>
                  </a:txBody>
                  <a:tcPr/>
                </a:tc>
                <a:extLst>
                  <a:ext uri="{0D108BD9-81ED-4DB2-BD59-A6C34878D82A}">
                    <a16:rowId xmlns:a16="http://schemas.microsoft.com/office/drawing/2014/main" val="10001"/>
                  </a:ext>
                </a:extLst>
              </a:tr>
              <a:tr h="370840">
                <a:tc>
                  <a:txBody>
                    <a:bodyPr/>
                    <a:lstStyle/>
                    <a:p>
                      <a:r>
                        <a:rPr lang="en-US" dirty="0"/>
                        <a:t>102</a:t>
                      </a:r>
                    </a:p>
                  </a:txBody>
                  <a:tcPr/>
                </a:tc>
                <a:tc>
                  <a:txBody>
                    <a:bodyPr/>
                    <a:lstStyle/>
                    <a:p>
                      <a:r>
                        <a:rPr lang="en-US" dirty="0"/>
                        <a:t>Interlake</a:t>
                      </a:r>
                    </a:p>
                  </a:txBody>
                  <a:tcPr/>
                </a:tc>
                <a:tc>
                  <a:txBody>
                    <a:bodyPr/>
                    <a:lstStyle/>
                    <a:p>
                      <a:r>
                        <a:rPr lang="en-US" dirty="0"/>
                        <a:t>red</a:t>
                      </a:r>
                    </a:p>
                  </a:txBody>
                  <a:tcPr/>
                </a:tc>
                <a:extLst>
                  <a:ext uri="{0D108BD9-81ED-4DB2-BD59-A6C34878D82A}">
                    <a16:rowId xmlns:a16="http://schemas.microsoft.com/office/drawing/2014/main" val="10002"/>
                  </a:ext>
                </a:extLst>
              </a:tr>
              <a:tr h="370840">
                <a:tc>
                  <a:txBody>
                    <a:bodyPr/>
                    <a:lstStyle/>
                    <a:p>
                      <a:r>
                        <a:rPr lang="en-US" dirty="0"/>
                        <a:t>103</a:t>
                      </a:r>
                    </a:p>
                  </a:txBody>
                  <a:tcPr/>
                </a:tc>
                <a:tc>
                  <a:txBody>
                    <a:bodyPr/>
                    <a:lstStyle/>
                    <a:p>
                      <a:r>
                        <a:rPr lang="en-US" dirty="0"/>
                        <a:t>Clipper</a:t>
                      </a:r>
                    </a:p>
                  </a:txBody>
                  <a:tcPr/>
                </a:tc>
                <a:tc>
                  <a:txBody>
                    <a:bodyPr/>
                    <a:lstStyle/>
                    <a:p>
                      <a:r>
                        <a:rPr lang="en-US" dirty="0"/>
                        <a:t>green</a:t>
                      </a:r>
                    </a:p>
                  </a:txBody>
                  <a:tcPr/>
                </a:tc>
                <a:extLst>
                  <a:ext uri="{0D108BD9-81ED-4DB2-BD59-A6C34878D82A}">
                    <a16:rowId xmlns:a16="http://schemas.microsoft.com/office/drawing/2014/main" val="10003"/>
                  </a:ext>
                </a:extLst>
              </a:tr>
              <a:tr h="370840">
                <a:tc>
                  <a:txBody>
                    <a:bodyPr/>
                    <a:lstStyle/>
                    <a:p>
                      <a:r>
                        <a:rPr lang="en-US" dirty="0"/>
                        <a:t>104</a:t>
                      </a:r>
                    </a:p>
                  </a:txBody>
                  <a:tcPr/>
                </a:tc>
                <a:tc>
                  <a:txBody>
                    <a:bodyPr/>
                    <a:lstStyle/>
                    <a:p>
                      <a:r>
                        <a:rPr lang="en-US" dirty="0"/>
                        <a:t>Marine</a:t>
                      </a:r>
                    </a:p>
                  </a:txBody>
                  <a:tcPr/>
                </a:tc>
                <a:tc>
                  <a:txBody>
                    <a:bodyPr/>
                    <a:lstStyle/>
                    <a:p>
                      <a:r>
                        <a:rPr lang="en-US" dirty="0"/>
                        <a:t>red</a:t>
                      </a:r>
                    </a:p>
                  </a:txBody>
                  <a:tcPr/>
                </a:tc>
                <a:extLst>
                  <a:ext uri="{0D108BD9-81ED-4DB2-BD59-A6C34878D82A}">
                    <a16:rowId xmlns:a16="http://schemas.microsoft.com/office/drawing/2014/main" val="10004"/>
                  </a:ext>
                </a:extLst>
              </a:tr>
            </a:tbl>
          </a:graphicData>
        </a:graphic>
      </p:graphicFrame>
      <p:sp>
        <p:nvSpPr>
          <p:cNvPr id="19" name="Title 1"/>
          <p:cNvSpPr>
            <a:spLocks noGrp="1"/>
          </p:cNvSpPr>
          <p:nvPr>
            <p:ph type="title"/>
          </p:nvPr>
        </p:nvSpPr>
        <p:spPr>
          <a:xfrm>
            <a:off x="0" y="274638"/>
            <a:ext cx="9144000" cy="792162"/>
          </a:xfrm>
        </p:spPr>
        <p:txBody>
          <a:bodyPr/>
          <a:lstStyle/>
          <a:p>
            <a:r>
              <a:rPr lang="en-US" dirty="0"/>
              <a:t>Renaming Operator (</a:t>
            </a:r>
            <a:r>
              <a:rPr lang="en-US" dirty="0">
                <a:sym typeface="Symbol" panose="05050102010706020507" pitchFamily="18" charset="2"/>
              </a:rPr>
              <a:t></a:t>
            </a:r>
            <a:r>
              <a:rPr lang="en-US" dirty="0"/>
              <a:t>)</a:t>
            </a:r>
          </a:p>
        </p:txBody>
      </p:sp>
      <mc:AlternateContent xmlns:mc="http://schemas.openxmlformats.org/markup-compatibility/2006" xmlns:a14="http://schemas.microsoft.com/office/drawing/2010/main">
        <mc:Choice Requires="a14">
          <p:sp>
            <p:nvSpPr>
              <p:cNvPr id="21" name="TextBox 20"/>
              <p:cNvSpPr txBox="1"/>
              <p:nvPr/>
            </p:nvSpPr>
            <p:spPr>
              <a:xfrm>
                <a:off x="2838284" y="3470547"/>
                <a:ext cx="6307881"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chemeClr val="tx1"/>
                              </a:solidFill>
                              <a:latin typeface="Cambria Math" panose="02040503050406030204" pitchFamily="18" charset="0"/>
                              <a:sym typeface="Symbol" panose="05050102010706020507" pitchFamily="18" charset="2"/>
                            </a:rPr>
                          </m:ctrlPr>
                        </m:sSubPr>
                        <m:e>
                          <m:r>
                            <a:rPr lang="en-GB" sz="2800" i="1" smtClean="0">
                              <a:solidFill>
                                <a:schemeClr val="tx1"/>
                              </a:solidFill>
                              <a:latin typeface="Cambria Math" panose="02040503050406030204" pitchFamily="18" charset="0"/>
                              <a:sym typeface="Symbol" panose="05050102010706020507" pitchFamily="18" charset="2"/>
                            </a:rPr>
                            <m:t></m:t>
                          </m:r>
                        </m:e>
                        <m:sub>
                          <m:r>
                            <a:rPr lang="en-GB" sz="2800" i="1">
                              <a:solidFill>
                                <a:schemeClr val="tx1"/>
                              </a:solidFill>
                              <a:latin typeface="Cambria Math" panose="02040503050406030204" pitchFamily="18" charset="0"/>
                              <a:sym typeface="Symbol" panose="05050102010706020507" pitchFamily="18" charset="2"/>
                            </a:rPr>
                            <m:t>𝑏𝑛𝑎𝑚𝑒</m:t>
                          </m:r>
                          <m:r>
                            <a:rPr lang="en-GB" sz="2800" i="1">
                              <a:solidFill>
                                <a:schemeClr val="tx1"/>
                              </a:solidFill>
                              <a:latin typeface="Cambria Math" panose="02040503050406030204" pitchFamily="18" charset="0"/>
                              <a:sym typeface="Symbol" panose="05050102010706020507" pitchFamily="18" charset="2"/>
                            </a:rPr>
                            <m:t>→</m:t>
                          </m:r>
                          <m:r>
                            <a:rPr lang="en-GB" sz="2800" i="1">
                              <a:solidFill>
                                <a:schemeClr val="tx1"/>
                              </a:solidFill>
                              <a:latin typeface="Cambria Math" panose="02040503050406030204" pitchFamily="18" charset="0"/>
                              <a:sym typeface="Symbol" panose="05050102010706020507" pitchFamily="18" charset="2"/>
                            </a:rPr>
                            <m:t>𝑏𝑜𝑎𝑡𝑛𝑎𝑚𝑒</m:t>
                          </m:r>
                          <m:r>
                            <a:rPr lang="en-GB" sz="2800" i="1">
                              <a:solidFill>
                                <a:schemeClr val="tx1"/>
                              </a:solidFill>
                              <a:latin typeface="Cambria Math" panose="02040503050406030204" pitchFamily="18" charset="0"/>
                              <a:sym typeface="Symbol" panose="05050102010706020507" pitchFamily="18" charset="2"/>
                            </a:rPr>
                            <m:t>, </m:t>
                          </m:r>
                          <m:r>
                            <a:rPr lang="en-GB" sz="2800" i="1">
                              <a:solidFill>
                                <a:schemeClr val="tx1"/>
                              </a:solidFill>
                              <a:latin typeface="Cambria Math" panose="02040503050406030204" pitchFamily="18" charset="0"/>
                              <a:sym typeface="Symbol" panose="05050102010706020507" pitchFamily="18" charset="2"/>
                            </a:rPr>
                            <m:t>𝑐𝑜𝑙𝑜𝑟</m:t>
                          </m:r>
                          <m:r>
                            <a:rPr lang="en-GB" sz="2800" i="1">
                              <a:solidFill>
                                <a:schemeClr val="tx1"/>
                              </a:solidFill>
                              <a:latin typeface="Cambria Math" panose="02040503050406030204" pitchFamily="18" charset="0"/>
                              <a:sym typeface="Symbol" panose="05050102010706020507" pitchFamily="18" charset="2"/>
                            </a:rPr>
                            <m:t> → </m:t>
                          </m:r>
                          <m:r>
                            <a:rPr lang="en-GB" sz="2800" i="1">
                              <a:solidFill>
                                <a:schemeClr val="tx1"/>
                              </a:solidFill>
                              <a:latin typeface="Cambria Math" panose="02040503050406030204" pitchFamily="18" charset="0"/>
                              <a:sym typeface="Symbol" panose="05050102010706020507" pitchFamily="18" charset="2"/>
                            </a:rPr>
                            <m:t>𝑏𝑜𝑎𝑡𝑐𝑜𝑙𝑜𝑟</m:t>
                          </m:r>
                        </m:sub>
                      </m:sSub>
                      <m:d>
                        <m:dPr>
                          <m:ctrlPr>
                            <a:rPr lang="en-GB" sz="2800" b="0" i="1" smtClean="0">
                              <a:solidFill>
                                <a:schemeClr val="tx1"/>
                              </a:solidFill>
                              <a:latin typeface="Cambria Math" panose="02040503050406030204" pitchFamily="18" charset="0"/>
                              <a:sym typeface="Symbol" panose="05050102010706020507" pitchFamily="18" charset="2"/>
                            </a:rPr>
                          </m:ctrlPr>
                        </m:dPr>
                        <m:e>
                          <m:r>
                            <a:rPr lang="en-GB" sz="2800" b="0" i="1" smtClean="0">
                              <a:solidFill>
                                <a:schemeClr val="tx1"/>
                              </a:solidFill>
                              <a:latin typeface="Cambria Math" panose="02040503050406030204" pitchFamily="18" charset="0"/>
                              <a:sym typeface="Symbol" panose="05050102010706020507" pitchFamily="18" charset="2"/>
                            </a:rPr>
                            <m:t>𝐵𝑜𝑎𝑡𝑠</m:t>
                          </m:r>
                        </m:e>
                      </m:d>
                    </m:oMath>
                  </m:oMathPara>
                </a14:m>
                <a:endParaRPr lang="en-GB" sz="2800" b="0" dirty="0">
                  <a:solidFill>
                    <a:schemeClr val="tx1"/>
                  </a:solidFill>
                  <a:sym typeface="Symbol" panose="05050102010706020507" pitchFamily="18" charset="2"/>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2838284" y="3470547"/>
                <a:ext cx="6307881" cy="449803"/>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3441108" y="6020323"/>
                <a:ext cx="5102231"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i="1" smtClean="0">
                              <a:solidFill>
                                <a:schemeClr val="tx1"/>
                              </a:solidFill>
                              <a:latin typeface="Cambria Math" panose="02040503050406030204" pitchFamily="18" charset="0"/>
                              <a:sym typeface="Symbol" panose="05050102010706020507" pitchFamily="18" charset="2"/>
                            </a:rPr>
                          </m:ctrlPr>
                        </m:sSubPr>
                        <m:e>
                          <m:r>
                            <a:rPr lang="en-GB" sz="2800" i="1" smtClean="0">
                              <a:solidFill>
                                <a:schemeClr val="tx1"/>
                              </a:solidFill>
                              <a:latin typeface="Cambria Math" panose="02040503050406030204" pitchFamily="18" charset="0"/>
                              <a:sym typeface="Symbol" panose="05050102010706020507" pitchFamily="18" charset="2"/>
                            </a:rPr>
                            <m:t></m:t>
                          </m:r>
                        </m:e>
                        <m:sub>
                          <m:r>
                            <a:rPr lang="en-GB" sz="2800" i="1">
                              <a:solidFill>
                                <a:schemeClr val="tx1"/>
                              </a:solidFill>
                              <a:latin typeface="Cambria Math" panose="02040503050406030204" pitchFamily="18" charset="0"/>
                              <a:sym typeface="Symbol" panose="05050102010706020507" pitchFamily="18" charset="2"/>
                            </a:rPr>
                            <m:t>2→</m:t>
                          </m:r>
                          <m:r>
                            <a:rPr lang="en-GB" sz="2800" i="1">
                              <a:solidFill>
                                <a:schemeClr val="tx1"/>
                              </a:solidFill>
                              <a:latin typeface="Cambria Math" panose="02040503050406030204" pitchFamily="18" charset="0"/>
                              <a:sym typeface="Symbol" panose="05050102010706020507" pitchFamily="18" charset="2"/>
                            </a:rPr>
                            <m:t>𝑏𝑜𝑎𝑡𝑛𝑎𝑚𝑒</m:t>
                          </m:r>
                          <m:r>
                            <a:rPr lang="en-GB" sz="2800" i="1">
                              <a:solidFill>
                                <a:schemeClr val="tx1"/>
                              </a:solidFill>
                              <a:latin typeface="Cambria Math" panose="02040503050406030204" pitchFamily="18" charset="0"/>
                              <a:sym typeface="Symbol" panose="05050102010706020507" pitchFamily="18" charset="2"/>
                            </a:rPr>
                            <m:t>, 3 → </m:t>
                          </m:r>
                          <m:r>
                            <a:rPr lang="en-GB" sz="2800" i="1">
                              <a:solidFill>
                                <a:schemeClr val="tx1"/>
                              </a:solidFill>
                              <a:latin typeface="Cambria Math" panose="02040503050406030204" pitchFamily="18" charset="0"/>
                              <a:sym typeface="Symbol" panose="05050102010706020507" pitchFamily="18" charset="2"/>
                            </a:rPr>
                            <m:t>𝑏𝑜𝑎𝑡𝑐𝑜𝑙𝑜𝑟</m:t>
                          </m:r>
                        </m:sub>
                      </m:sSub>
                      <m:d>
                        <m:dPr>
                          <m:ctrlPr>
                            <a:rPr lang="en-GB" sz="2800" i="1">
                              <a:solidFill>
                                <a:schemeClr val="tx1"/>
                              </a:solidFill>
                              <a:latin typeface="Cambria Math" panose="02040503050406030204" pitchFamily="18" charset="0"/>
                              <a:sym typeface="Symbol" panose="05050102010706020507" pitchFamily="18" charset="2"/>
                            </a:rPr>
                          </m:ctrlPr>
                        </m:dPr>
                        <m:e>
                          <m:r>
                            <a:rPr lang="en-GB" sz="2800" i="1">
                              <a:solidFill>
                                <a:schemeClr val="tx1"/>
                              </a:solidFill>
                              <a:latin typeface="Cambria Math" panose="02040503050406030204" pitchFamily="18" charset="0"/>
                              <a:sym typeface="Symbol" panose="05050102010706020507" pitchFamily="18" charset="2"/>
                            </a:rPr>
                            <m:t>𝐵𝑜𝑎𝑡𝑠</m:t>
                          </m:r>
                        </m:e>
                      </m:d>
                    </m:oMath>
                  </m:oMathPara>
                </a14:m>
                <a:endParaRPr lang="en-GB" sz="2800" dirty="0">
                  <a:solidFill>
                    <a:schemeClr val="tx1"/>
                  </a:solidFill>
                  <a:sym typeface="Symbol" panose="05050102010706020507" pitchFamily="18" charset="2"/>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3441108" y="6020323"/>
                <a:ext cx="5102231" cy="449803"/>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683154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01" name="Rectangle 4"/>
              <p:cNvSpPr>
                <a:spLocks noGrp="1" noChangeArrowheads="1"/>
              </p:cNvSpPr>
              <p:nvPr>
                <p:ph type="title"/>
              </p:nvPr>
            </p:nvSpPr>
            <p:spPr>
              <a:xfrm>
                <a:off x="0" y="260648"/>
                <a:ext cx="9144000" cy="792088"/>
              </a:xfrm>
              <a:noFill/>
            </p:spPr>
            <p:txBody>
              <a:bodyPr/>
              <a:lstStyle/>
              <a:p>
                <a:pPr eaLnBrk="1" hangingPunct="1"/>
                <a:r>
                  <a:rPr lang="en-US" dirty="0">
                    <a:latin typeface="+mn-lt"/>
                  </a:rPr>
                  <a:t>Cross-Product (</a:t>
                </a:r>
                <a14:m>
                  <m:oMath xmlns:m="http://schemas.openxmlformats.org/officeDocument/2006/math">
                    <m:r>
                      <a:rPr lang="en-US" i="1" dirty="0" smtClean="0">
                        <a:latin typeface="Cambria Math" panose="02040503050406030204" pitchFamily="18" charset="0"/>
                      </a:rPr>
                      <m:t>×</m:t>
                    </m:r>
                  </m:oMath>
                </a14:m>
                <a:r>
                  <a:rPr lang="en-US" dirty="0">
                    <a:latin typeface="+mn-lt"/>
                  </a:rPr>
                  <a:t>)</a:t>
                </a:r>
              </a:p>
            </p:txBody>
          </p:sp>
        </mc:Choice>
        <mc:Fallback xmlns="">
          <p:sp>
            <p:nvSpPr>
              <p:cNvPr id="29701" name="Rectangle 4"/>
              <p:cNvSpPr>
                <a:spLocks noGrp="1" noRot="1" noChangeAspect="1" noMove="1" noResize="1" noEditPoints="1" noAdjustHandles="1" noChangeArrowheads="1" noChangeShapeType="1" noTextEdit="1"/>
              </p:cNvSpPr>
              <p:nvPr>
                <p:ph type="title"/>
              </p:nvPr>
            </p:nvSpPr>
            <p:spPr>
              <a:xfrm>
                <a:off x="0" y="260648"/>
                <a:ext cx="9144000" cy="792088"/>
              </a:xfrm>
              <a:blipFill>
                <a:blip r:embed="rId2"/>
                <a:stretch>
                  <a:fillRect t="-12308" b="-36923"/>
                </a:stretch>
              </a:blipFill>
            </p:spPr>
            <p:txBody>
              <a:bodyPr/>
              <a:lstStyle/>
              <a:p>
                <a:r>
                  <a:rPr lang="en-GB">
                    <a:noFill/>
                  </a:rPr>
                  <a:t> </a:t>
                </a:r>
              </a:p>
            </p:txBody>
          </p:sp>
        </mc:Fallback>
      </mc:AlternateContent>
      <p:sp>
        <p:nvSpPr>
          <p:cNvPr id="29702" name="Rectangle 5"/>
          <p:cNvSpPr>
            <a:spLocks noGrp="1" noChangeArrowheads="1"/>
          </p:cNvSpPr>
          <p:nvPr>
            <p:ph idx="1"/>
          </p:nvPr>
        </p:nvSpPr>
        <p:spPr>
          <a:xfrm>
            <a:off x="107950" y="1430338"/>
            <a:ext cx="8959850" cy="3438822"/>
          </a:xfrm>
          <a:noFill/>
        </p:spPr>
        <p:txBody>
          <a:bodyPr/>
          <a:lstStyle/>
          <a:p>
            <a:pPr eaLnBrk="1" hangingPunct="1"/>
            <a:r>
              <a:rPr lang="en-US" sz="2800" dirty="0"/>
              <a:t>S1 x R1: Each row of S1 paired with each row of R1.</a:t>
            </a:r>
          </a:p>
          <a:p>
            <a:pPr eaLnBrk="1" hangingPunct="1"/>
            <a:r>
              <a:rPr lang="en-US" sz="2800" dirty="0"/>
              <a:t>Q: How many rows in the result?</a:t>
            </a:r>
          </a:p>
          <a:p>
            <a:pPr eaLnBrk="1" hangingPunct="1"/>
            <a:r>
              <a:rPr lang="en-US" sz="2800" b="1" dirty="0">
                <a:solidFill>
                  <a:srgbClr val="C00000"/>
                </a:solidFill>
              </a:rPr>
              <a:t>Result schema </a:t>
            </a:r>
            <a:r>
              <a:rPr lang="en-US" sz="2800" dirty="0"/>
              <a:t>has one field per field of S1 and R1, with field names “inherited</a:t>
            </a:r>
            <a:r>
              <a:rPr lang="en-US" altLang="ja-JP" sz="2800" dirty="0"/>
              <a:t>” if possible.</a:t>
            </a:r>
          </a:p>
          <a:p>
            <a:pPr lvl="1" eaLnBrk="1" hangingPunct="1"/>
            <a:r>
              <a:rPr lang="en-US" sz="2800" i="1" dirty="0">
                <a:ea typeface="MS PGothic" pitchFamily="34" charset="-128"/>
              </a:rPr>
              <a:t>May have a naming conflict</a:t>
            </a:r>
            <a:r>
              <a:rPr lang="en-US" sz="2800" dirty="0">
                <a:ea typeface="MS PGothic" pitchFamily="34" charset="-128"/>
              </a:rPr>
              <a:t>:  Both S1 and R1 have a field with the same name.</a:t>
            </a:r>
          </a:p>
          <a:p>
            <a:pPr lvl="1" eaLnBrk="1" hangingPunct="1"/>
            <a:r>
              <a:rPr lang="en-US" sz="2800" dirty="0">
                <a:ea typeface="MS PGothic" pitchFamily="34" charset="-128"/>
              </a:rPr>
              <a:t>In this case, can use the </a:t>
            </a:r>
            <a:r>
              <a:rPr lang="en-US" sz="2800" i="1" dirty="0">
                <a:ea typeface="MS PGothic" pitchFamily="34" charset="-128"/>
              </a:rPr>
              <a:t>renaming operator</a:t>
            </a:r>
            <a:r>
              <a:rPr lang="en-US" sz="2800" dirty="0">
                <a:ea typeface="MS PGothic" pitchFamily="34" charset="-128"/>
              </a:rPr>
              <a:t>:</a:t>
            </a:r>
          </a:p>
        </p:txBody>
      </p:sp>
      <p:sp>
        <p:nvSpPr>
          <p:cNvPr id="29698" name="Footer Placeholder 3"/>
          <p:cNvSpPr>
            <a:spLocks noGrp="1"/>
          </p:cNvSpPr>
          <p:nvPr>
            <p:ph type="ftr" sz="quarter" idx="4294967295"/>
          </p:nvPr>
        </p:nvSpPr>
        <p:spPr bwMode="auto">
          <a:xfrm>
            <a:off x="7010400" y="6172200"/>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endParaRPr lang="en-US" sz="1200" dirty="0">
              <a:latin typeface="Times New Roman" pitchFamily="18" charset="0"/>
            </a:endParaRPr>
          </a:p>
          <a:p>
            <a:pPr eaLnBrk="1" hangingPunct="1"/>
            <a:endParaRPr lang="en-US" sz="1200" dirty="0">
              <a:solidFill>
                <a:schemeClr val="tx2"/>
              </a:solidFill>
              <a:latin typeface="Times New Roman" pitchFamily="18" charset="0"/>
            </a:endParaRPr>
          </a:p>
        </p:txBody>
      </p:sp>
      <p:sp>
        <p:nvSpPr>
          <p:cNvPr id="29699"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p:sp>
        <p:nvSpPr>
          <p:cNvPr id="29700"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mc:AlternateContent xmlns:mc="http://schemas.openxmlformats.org/markup-compatibility/2006" xmlns:a14="http://schemas.microsoft.com/office/drawing/2010/main">
        <mc:Choice Requires="a14">
          <p:sp>
            <p:nvSpPr>
              <p:cNvPr id="8" name="TextBox 7"/>
              <p:cNvSpPr txBox="1"/>
              <p:nvPr/>
            </p:nvSpPr>
            <p:spPr>
              <a:xfrm>
                <a:off x="1839842" y="4912449"/>
                <a:ext cx="546431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i="1" smtClean="0">
                          <a:solidFill>
                            <a:schemeClr val="tx1"/>
                          </a:solidFill>
                          <a:latin typeface="Cambria Math" panose="02040503050406030204" pitchFamily="18" charset="0"/>
                          <a:sym typeface="Symbol" panose="05050102010706020507" pitchFamily="18" charset="2"/>
                        </a:rPr>
                        <m:t></m:t>
                      </m:r>
                      <m:d>
                        <m:dPr>
                          <m:ctrlPr>
                            <a:rPr lang="en-GB" sz="2800" b="0" i="1" smtClean="0">
                              <a:solidFill>
                                <a:schemeClr val="tx1"/>
                              </a:solidFill>
                              <a:latin typeface="Cambria Math" panose="02040503050406030204" pitchFamily="18" charset="0"/>
                              <a:sym typeface="Symbol" panose="05050102010706020507" pitchFamily="18" charset="2"/>
                            </a:rPr>
                          </m:ctrlPr>
                        </m:dPr>
                        <m:e>
                          <m:r>
                            <a:rPr lang="en-GB" sz="2800" b="0" i="1" smtClean="0">
                              <a:solidFill>
                                <a:schemeClr val="tx1"/>
                              </a:solidFill>
                              <a:latin typeface="Cambria Math" panose="02040503050406030204" pitchFamily="18" charset="0"/>
                              <a:sym typeface="Symbol" panose="05050102010706020507" pitchFamily="18" charset="2"/>
                            </a:rPr>
                            <m:t>𝐶</m:t>
                          </m:r>
                          <m:d>
                            <m:dPr>
                              <m:ctrlPr>
                                <a:rPr lang="en-GB" sz="2800" b="0" i="1" smtClean="0">
                                  <a:solidFill>
                                    <a:schemeClr val="tx1"/>
                                  </a:solidFill>
                                  <a:latin typeface="Cambria Math" panose="02040503050406030204" pitchFamily="18" charset="0"/>
                                  <a:sym typeface="Symbol" panose="05050102010706020507" pitchFamily="18" charset="2"/>
                                </a:rPr>
                              </m:ctrlPr>
                            </m:dPr>
                            <m:e>
                              <m:r>
                                <a:rPr lang="en-GB" sz="2800" b="0" i="1" smtClean="0">
                                  <a:solidFill>
                                    <a:schemeClr val="tx1"/>
                                  </a:solidFill>
                                  <a:latin typeface="Cambria Math" panose="02040503050406030204" pitchFamily="18" charset="0"/>
                                  <a:sym typeface="Symbol" panose="05050102010706020507" pitchFamily="18" charset="2"/>
                                </a:rPr>
                                <m:t>1→</m:t>
                              </m:r>
                              <m:r>
                                <a:rPr lang="en-GB" sz="2800" b="0" i="1" smtClean="0">
                                  <a:solidFill>
                                    <a:schemeClr val="tx1"/>
                                  </a:solidFill>
                                  <a:latin typeface="Cambria Math" panose="02040503050406030204" pitchFamily="18" charset="0"/>
                                  <a:sym typeface="Symbol" panose="05050102010706020507" pitchFamily="18" charset="2"/>
                                </a:rPr>
                                <m:t>𝑠𝑖𝑑</m:t>
                              </m:r>
                              <m:r>
                                <a:rPr lang="en-GB" sz="2800" b="0" i="1" smtClean="0">
                                  <a:solidFill>
                                    <a:schemeClr val="tx1"/>
                                  </a:solidFill>
                                  <a:latin typeface="Cambria Math" panose="02040503050406030204" pitchFamily="18" charset="0"/>
                                  <a:sym typeface="Symbol" panose="05050102010706020507" pitchFamily="18" charset="2"/>
                                </a:rPr>
                                <m:t>1, 5→</m:t>
                              </m:r>
                              <m:r>
                                <a:rPr lang="en-GB" sz="2800" b="0" i="1" smtClean="0">
                                  <a:solidFill>
                                    <a:schemeClr val="tx1"/>
                                  </a:solidFill>
                                  <a:latin typeface="Cambria Math" panose="02040503050406030204" pitchFamily="18" charset="0"/>
                                  <a:sym typeface="Symbol" panose="05050102010706020507" pitchFamily="18" charset="2"/>
                                </a:rPr>
                                <m:t>𝑠𝑖𝑑</m:t>
                              </m:r>
                              <m:r>
                                <a:rPr lang="en-GB" sz="2800" b="0" i="1" smtClean="0">
                                  <a:solidFill>
                                    <a:schemeClr val="tx1"/>
                                  </a:solidFill>
                                  <a:latin typeface="Cambria Math" panose="02040503050406030204" pitchFamily="18" charset="0"/>
                                  <a:sym typeface="Symbol" panose="05050102010706020507" pitchFamily="18" charset="2"/>
                                </a:rPr>
                                <m:t>2</m:t>
                              </m:r>
                            </m:e>
                          </m:d>
                          <m:r>
                            <a:rPr lang="en-GB" sz="2800" b="0" i="1" smtClean="0">
                              <a:solidFill>
                                <a:schemeClr val="tx1"/>
                              </a:solidFill>
                              <a:latin typeface="Cambria Math" panose="02040503050406030204" pitchFamily="18" charset="0"/>
                              <a:sym typeface="Symbol" panose="05050102010706020507" pitchFamily="18" charset="2"/>
                            </a:rPr>
                            <m:t>,</m:t>
                          </m:r>
                          <m:r>
                            <a:rPr lang="en-GB" sz="2800" b="0" i="1" smtClean="0">
                              <a:solidFill>
                                <a:schemeClr val="tx1"/>
                              </a:solidFill>
                              <a:latin typeface="Cambria Math" panose="02040503050406030204" pitchFamily="18" charset="0"/>
                              <a:sym typeface="Symbol" panose="05050102010706020507" pitchFamily="18" charset="2"/>
                            </a:rPr>
                            <m:t>𝑆</m:t>
                          </m:r>
                          <m:r>
                            <a:rPr lang="en-GB" sz="2800" b="0" i="1" smtClean="0">
                              <a:solidFill>
                                <a:schemeClr val="tx1"/>
                              </a:solidFill>
                              <a:latin typeface="Cambria Math" panose="02040503050406030204" pitchFamily="18" charset="0"/>
                              <a:sym typeface="Symbol" panose="05050102010706020507" pitchFamily="18" charset="2"/>
                            </a:rPr>
                            <m:t>1×</m:t>
                          </m:r>
                          <m:r>
                            <a:rPr lang="en-GB" sz="2800" b="0" i="1" smtClean="0">
                              <a:solidFill>
                                <a:schemeClr val="tx1"/>
                              </a:solidFill>
                              <a:latin typeface="Cambria Math" panose="02040503050406030204" pitchFamily="18" charset="0"/>
                              <a:sym typeface="Symbol" panose="05050102010706020507" pitchFamily="18" charset="2"/>
                            </a:rPr>
                            <m:t>𝑅</m:t>
                          </m:r>
                          <m:r>
                            <a:rPr lang="en-GB" sz="2800" b="0" i="1" smtClean="0">
                              <a:solidFill>
                                <a:schemeClr val="tx1"/>
                              </a:solidFill>
                              <a:latin typeface="Cambria Math" panose="02040503050406030204" pitchFamily="18" charset="0"/>
                              <a:sym typeface="Symbol" panose="05050102010706020507" pitchFamily="18" charset="2"/>
                            </a:rPr>
                            <m:t>1</m:t>
                          </m:r>
                        </m:e>
                      </m:d>
                    </m:oMath>
                  </m:oMathPara>
                </a14:m>
                <a:endParaRPr lang="en-GB" sz="2800" b="0" dirty="0">
                  <a:solidFill>
                    <a:schemeClr val="tx1"/>
                  </a:solidFill>
                  <a:sym typeface="Symbol" panose="05050102010706020507" pitchFamily="18" charset="2"/>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839842" y="4912449"/>
                <a:ext cx="5464316" cy="430887"/>
              </a:xfrm>
              <a:prstGeom prst="rect">
                <a:avLst/>
              </a:prstGeom>
              <a:blipFill>
                <a:blip r:embed="rId3"/>
                <a:stretch>
                  <a:fillRect/>
                </a:stretch>
              </a:blipFill>
            </p:spPr>
            <p:txBody>
              <a:bodyPr/>
              <a:lstStyle/>
              <a:p>
                <a:r>
                  <a:rPr lang="en-GB">
                    <a:noFill/>
                  </a:rPr>
                  <a:t> </a:t>
                </a:r>
              </a:p>
            </p:txBody>
          </p:sp>
        </mc:Fallback>
      </mc:AlternateContent>
      <p:sp>
        <p:nvSpPr>
          <p:cNvPr id="7" name="TextBox 6"/>
          <p:cNvSpPr txBox="1"/>
          <p:nvPr/>
        </p:nvSpPr>
        <p:spPr>
          <a:xfrm>
            <a:off x="1251269" y="5394087"/>
            <a:ext cx="6830695" cy="954107"/>
          </a:xfrm>
          <a:prstGeom prst="rect">
            <a:avLst/>
          </a:prstGeom>
          <a:noFill/>
        </p:spPr>
        <p:txBody>
          <a:bodyPr wrap="square" rtlCol="0">
            <a:spAutoFit/>
          </a:bodyPr>
          <a:lstStyle/>
          <a:p>
            <a:pPr algn="ctr"/>
            <a:r>
              <a:rPr lang="en-GB" sz="2800" dirty="0">
                <a:latin typeface="+mn-lt"/>
              </a:rPr>
              <a:t>Call C the result of S1×R1 and respectively rename the 1</a:t>
            </a:r>
            <a:r>
              <a:rPr lang="en-GB" sz="2800" baseline="30000" dirty="0">
                <a:latin typeface="+mn-lt"/>
              </a:rPr>
              <a:t>st</a:t>
            </a:r>
            <a:r>
              <a:rPr lang="en-GB" sz="2800" dirty="0">
                <a:latin typeface="+mn-lt"/>
              </a:rPr>
              <a:t> &amp; 5</a:t>
            </a:r>
            <a:r>
              <a:rPr lang="en-GB" sz="2800" baseline="30000" dirty="0">
                <a:latin typeface="+mn-lt"/>
              </a:rPr>
              <a:t>th</a:t>
            </a:r>
            <a:r>
              <a:rPr lang="en-GB" sz="2800" dirty="0">
                <a:latin typeface="+mn-lt"/>
              </a:rPr>
              <a:t> fields of C to sid1 &amp; sid2</a:t>
            </a:r>
          </a:p>
        </p:txBody>
      </p:sp>
    </p:spTree>
    <p:extLst>
      <p:ext uri="{BB962C8B-B14F-4D97-AF65-F5344CB8AC3E}">
        <p14:creationId xmlns:p14="http://schemas.microsoft.com/office/powerpoint/2010/main" val="4261547015"/>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25470"/>
          </a:xfrm>
        </p:spPr>
        <p:txBody>
          <a:bodyPr/>
          <a:lstStyle/>
          <a:p>
            <a:r>
              <a:rPr lang="en-US" dirty="0"/>
              <a:t>Cross-Product Example</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52</a:t>
            </a:fld>
            <a:endParaRPr lang="en-US"/>
          </a:p>
        </p:txBody>
      </p:sp>
      <p:graphicFrame>
        <p:nvGraphicFramePr>
          <p:cNvPr id="5" name="Content Placeholder 4"/>
          <p:cNvGraphicFramePr>
            <a:graphicFrameLocks/>
          </p:cNvGraphicFramePr>
          <p:nvPr/>
        </p:nvGraphicFramePr>
        <p:xfrm>
          <a:off x="214282" y="2445706"/>
          <a:ext cx="3059812" cy="148336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6" name="Rectangle 1041"/>
              <p:cNvSpPr>
                <a:spLocks noChangeArrowheads="1"/>
              </p:cNvSpPr>
              <p:nvPr/>
            </p:nvSpPr>
            <p:spPr bwMode="auto">
              <a:xfrm>
                <a:off x="214282" y="1928802"/>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𝟏</m:t>
                      </m:r>
                    </m:oMath>
                  </m:oMathPara>
                </a14:m>
                <a:endParaRPr lang="en-US" sz="2800" b="1" i="1" dirty="0">
                  <a:solidFill>
                    <a:srgbClr val="C00000"/>
                  </a:solidFill>
                </a:endParaRPr>
              </a:p>
            </p:txBody>
          </p:sp>
        </mc:Choice>
        <mc:Fallback xmlns="">
          <p:sp>
            <p:nvSpPr>
              <p:cNvPr id="6" name="Rectangle 1041"/>
              <p:cNvSpPr>
                <a:spLocks noRot="1" noChangeAspect="1" noMove="1" noResize="1" noEditPoints="1" noAdjustHandles="1" noChangeArrowheads="1" noChangeShapeType="1" noTextEdit="1"/>
              </p:cNvSpPr>
              <p:nvPr/>
            </p:nvSpPr>
            <p:spPr bwMode="auto">
              <a:xfrm>
                <a:off x="214282" y="1928802"/>
                <a:ext cx="694101" cy="523862"/>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7" name="Content Placeholder 4"/>
          <p:cNvGraphicFramePr>
            <a:graphicFrameLocks/>
          </p:cNvGraphicFramePr>
          <p:nvPr/>
        </p:nvGraphicFramePr>
        <p:xfrm>
          <a:off x="214282" y="4531058"/>
          <a:ext cx="2274253" cy="111252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582930">
                  <a:extLst>
                    <a:ext uri="{9D8B030D-6E8A-4147-A177-3AD203B41FA5}">
                      <a16:colId xmlns:a16="http://schemas.microsoft.com/office/drawing/2014/main" val="20001"/>
                    </a:ext>
                  </a:extLst>
                </a:gridCol>
                <a:gridCol w="1108393">
                  <a:extLst>
                    <a:ext uri="{9D8B030D-6E8A-4147-A177-3AD203B41FA5}">
                      <a16:colId xmlns:a16="http://schemas.microsoft.com/office/drawing/2014/main" val="20002"/>
                    </a:ext>
                  </a:extLst>
                </a:gridCol>
              </a:tblGrid>
              <a:tr h="370840">
                <a:tc>
                  <a:txBody>
                    <a:bodyPr/>
                    <a:lstStyle/>
                    <a:p>
                      <a:r>
                        <a:rPr lang="en-US" u="sng" dirty="0" err="1"/>
                        <a:t>sid</a:t>
                      </a:r>
                      <a:endParaRPr lang="en-US" u="sng" dirty="0"/>
                    </a:p>
                  </a:txBody>
                  <a:tcPr/>
                </a:tc>
                <a:tc>
                  <a:txBody>
                    <a:bodyPr/>
                    <a:lstStyle/>
                    <a:p>
                      <a:r>
                        <a:rPr lang="en-US" u="sng" dirty="0"/>
                        <a:t>bid</a:t>
                      </a:r>
                    </a:p>
                  </a:txBody>
                  <a:tcPr/>
                </a:tc>
                <a:tc>
                  <a:txBody>
                    <a:bodyPr/>
                    <a:lstStyle/>
                    <a:p>
                      <a:r>
                        <a:rPr lang="en-US" dirty="0"/>
                        <a:t>day</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1"/>
                  </a:ext>
                </a:extLst>
              </a:tr>
              <a:tr h="370840">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1041"/>
              <p:cNvSpPr>
                <a:spLocks noChangeArrowheads="1"/>
              </p:cNvSpPr>
              <p:nvPr/>
            </p:nvSpPr>
            <p:spPr bwMode="auto">
              <a:xfrm>
                <a:off x="232053" y="4000504"/>
                <a:ext cx="740587"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𝑹</m:t>
                      </m:r>
                      <m:r>
                        <a:rPr lang="en-US" sz="2800" b="1" i="1" dirty="0" smtClean="0">
                          <a:solidFill>
                            <a:srgbClr val="C00000"/>
                          </a:solidFill>
                          <a:latin typeface="Cambria Math" panose="02040503050406030204" pitchFamily="18" charset="0"/>
                        </a:rPr>
                        <m:t>𝟏</m:t>
                      </m:r>
                    </m:oMath>
                  </m:oMathPara>
                </a14:m>
                <a:endParaRPr lang="en-US" sz="2800" b="1" i="1" dirty="0">
                  <a:solidFill>
                    <a:srgbClr val="C00000"/>
                  </a:solidFill>
                </a:endParaRPr>
              </a:p>
            </p:txBody>
          </p:sp>
        </mc:Choice>
        <mc:Fallback xmlns="">
          <p:sp>
            <p:nvSpPr>
              <p:cNvPr id="8" name="Rectangle 1041"/>
              <p:cNvSpPr>
                <a:spLocks noRot="1" noChangeAspect="1" noMove="1" noResize="1" noEditPoints="1" noAdjustHandles="1" noChangeArrowheads="1" noChangeShapeType="1" noTextEdit="1"/>
              </p:cNvSpPr>
              <p:nvPr/>
            </p:nvSpPr>
            <p:spPr bwMode="auto">
              <a:xfrm>
                <a:off x="232053" y="4000504"/>
                <a:ext cx="740587" cy="52386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9" name="Content Placeholder 4"/>
          <p:cNvGraphicFramePr>
            <a:graphicFrameLocks/>
          </p:cNvGraphicFramePr>
          <p:nvPr/>
        </p:nvGraphicFramePr>
        <p:xfrm>
          <a:off x="3964398" y="1000108"/>
          <a:ext cx="4965320" cy="2595880"/>
        </p:xfrm>
        <a:graphic>
          <a:graphicData uri="http://schemas.openxmlformats.org/drawingml/2006/table">
            <a:tbl>
              <a:tblPr firstRow="1" bandRow="1">
                <a:tableStyleId>{073A0DAA-6AF3-43AB-8588-CEC1D06C72B9}</a:tableStyleId>
              </a:tblPr>
              <a:tblGrid>
                <a:gridCol w="503555">
                  <a:extLst>
                    <a:ext uri="{9D8B030D-6E8A-4147-A177-3AD203B41FA5}">
                      <a16:colId xmlns:a16="http://schemas.microsoft.com/office/drawing/2014/main" val="20000"/>
                    </a:ext>
                  </a:extLst>
                </a:gridCol>
                <a:gridCol w="88773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503555">
                  <a:extLst>
                    <a:ext uri="{9D8B030D-6E8A-4147-A177-3AD203B41FA5}">
                      <a16:colId xmlns:a16="http://schemas.microsoft.com/office/drawing/2014/main" val="20004"/>
                    </a:ext>
                  </a:extLst>
                </a:gridCol>
                <a:gridCol w="535305">
                  <a:extLst>
                    <a:ext uri="{9D8B030D-6E8A-4147-A177-3AD203B41FA5}">
                      <a16:colId xmlns:a16="http://schemas.microsoft.com/office/drawing/2014/main" val="20005"/>
                    </a:ext>
                  </a:extLst>
                </a:gridCol>
                <a:gridCol w="1108393">
                  <a:extLst>
                    <a:ext uri="{9D8B030D-6E8A-4147-A177-3AD203B41FA5}">
                      <a16:colId xmlns:a16="http://schemas.microsoft.com/office/drawing/2014/main" val="20006"/>
                    </a:ext>
                  </a:extLst>
                </a:gridCol>
              </a:tblGrid>
              <a:tr h="370840">
                <a:tc>
                  <a:txBody>
                    <a:bodyPr/>
                    <a:lstStyle/>
                    <a:p>
                      <a:r>
                        <a:rPr lang="en-US" u="none" dirty="0" err="1"/>
                        <a:t>sid</a:t>
                      </a:r>
                      <a:endParaRPr lang="en-US" u="none"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tc>
                  <a:txBody>
                    <a:bodyPr/>
                    <a:lstStyle/>
                    <a:p>
                      <a:r>
                        <a:rPr lang="en-US" dirty="0" err="1"/>
                        <a:t>sid</a:t>
                      </a:r>
                      <a:endParaRPr lang="en-US" dirty="0"/>
                    </a:p>
                  </a:txBody>
                  <a:tcPr/>
                </a:tc>
                <a:tc>
                  <a:txBody>
                    <a:bodyPr/>
                    <a:lstStyle/>
                    <a:p>
                      <a:r>
                        <a:rPr lang="en-US" dirty="0"/>
                        <a:t>bid</a:t>
                      </a:r>
                    </a:p>
                  </a:txBody>
                  <a:tcPr/>
                </a:tc>
                <a:tc>
                  <a:txBody>
                    <a:bodyPr/>
                    <a:lstStyle/>
                    <a:p>
                      <a:r>
                        <a:rPr lang="en-US" dirty="0"/>
                        <a:t>day</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1"/>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2"/>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3"/>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4"/>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5"/>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10" name="Text Box 9"/>
              <p:cNvSpPr txBox="1">
                <a:spLocks noChangeArrowheads="1"/>
              </p:cNvSpPr>
              <p:nvPr/>
            </p:nvSpPr>
            <p:spPr bwMode="auto">
              <a:xfrm>
                <a:off x="2283920" y="938077"/>
                <a:ext cx="1573700"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14:m>
                  <m:oMathPara xmlns:m="http://schemas.openxmlformats.org/officeDocument/2006/math">
                    <m:oMathParaPr>
                      <m:jc m:val="centerGroup"/>
                    </m:oMathParaPr>
                    <m:oMath xmlns:m="http://schemas.openxmlformats.org/officeDocument/2006/math">
                      <m:r>
                        <a:rPr lang="en-US" sz="2800" b="1" i="1" dirty="0" smtClean="0">
                          <a:latin typeface="Cambria Math" panose="02040503050406030204" pitchFamily="18" charset="0"/>
                        </a:rPr>
                        <m:t>𝑺</m:t>
                      </m:r>
                      <m:r>
                        <a:rPr lang="en-US" sz="2800" b="1" i="1" dirty="0" smtClean="0">
                          <a:latin typeface="Cambria Math" panose="02040503050406030204" pitchFamily="18" charset="0"/>
                        </a:rPr>
                        <m:t>𝟏</m:t>
                      </m:r>
                      <m:r>
                        <a:rPr lang="en-US" sz="2800" b="1" i="1" dirty="0" smtClean="0">
                          <a:latin typeface="Cambria Math" panose="02040503050406030204" pitchFamily="18" charset="0"/>
                        </a:rPr>
                        <m:t>×</m:t>
                      </m:r>
                      <m:r>
                        <a:rPr lang="en-US" sz="2800" b="1" i="1" dirty="0">
                          <a:latin typeface="Cambria Math" panose="02040503050406030204" pitchFamily="18" charset="0"/>
                        </a:rPr>
                        <m:t>𝑹</m:t>
                      </m:r>
                      <m:r>
                        <a:rPr lang="en-US" sz="2800" b="1" i="1" dirty="0">
                          <a:latin typeface="Cambria Math" panose="02040503050406030204" pitchFamily="18" charset="0"/>
                        </a:rPr>
                        <m:t>𝟏</m:t>
                      </m:r>
                    </m:oMath>
                  </m:oMathPara>
                </a14:m>
                <a:endParaRPr lang="en-US" sz="2800" b="1" dirty="0">
                  <a:latin typeface="Book Antiqua" pitchFamily="18" charset="0"/>
                </a:endParaRPr>
              </a:p>
            </p:txBody>
          </p:sp>
        </mc:Choice>
        <mc:Fallback xmlns="">
          <p:sp>
            <p:nvSpPr>
              <p:cNvPr id="10" name="Text Box 9"/>
              <p:cNvSpPr txBox="1">
                <a:spLocks noRot="1" noChangeAspect="1" noMove="1" noResize="1" noEditPoints="1" noAdjustHandles="1" noChangeArrowheads="1" noChangeShapeType="1" noTextEdit="1"/>
              </p:cNvSpPr>
              <p:nvPr/>
            </p:nvSpPr>
            <p:spPr bwMode="auto">
              <a:xfrm>
                <a:off x="2283920" y="938077"/>
                <a:ext cx="1573700" cy="52322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GB">
                    <a:noFill/>
                  </a:rPr>
                  <a:t> </a:t>
                </a:r>
              </a:p>
            </p:txBody>
          </p:sp>
        </mc:Fallback>
      </mc:AlternateContent>
      <p:graphicFrame>
        <p:nvGraphicFramePr>
          <p:cNvPr id="11" name="Content Placeholder 4"/>
          <p:cNvGraphicFramePr>
            <a:graphicFrameLocks/>
          </p:cNvGraphicFramePr>
          <p:nvPr/>
        </p:nvGraphicFramePr>
        <p:xfrm>
          <a:off x="3857620" y="4190706"/>
          <a:ext cx="5197096" cy="2595880"/>
        </p:xfrm>
        <a:graphic>
          <a:graphicData uri="http://schemas.openxmlformats.org/drawingml/2006/table">
            <a:tbl>
              <a:tblPr firstRow="1" bandRow="1">
                <a:tableStyleId>{073A0DAA-6AF3-43AB-8588-CEC1D06C72B9}</a:tableStyleId>
              </a:tblPr>
              <a:tblGrid>
                <a:gridCol w="619443">
                  <a:extLst>
                    <a:ext uri="{9D8B030D-6E8A-4147-A177-3AD203B41FA5}">
                      <a16:colId xmlns:a16="http://schemas.microsoft.com/office/drawing/2014/main" val="20000"/>
                    </a:ext>
                  </a:extLst>
                </a:gridCol>
                <a:gridCol w="88773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19443">
                  <a:extLst>
                    <a:ext uri="{9D8B030D-6E8A-4147-A177-3AD203B41FA5}">
                      <a16:colId xmlns:a16="http://schemas.microsoft.com/office/drawing/2014/main" val="20004"/>
                    </a:ext>
                  </a:extLst>
                </a:gridCol>
                <a:gridCol w="535305">
                  <a:extLst>
                    <a:ext uri="{9D8B030D-6E8A-4147-A177-3AD203B41FA5}">
                      <a16:colId xmlns:a16="http://schemas.microsoft.com/office/drawing/2014/main" val="20005"/>
                    </a:ext>
                  </a:extLst>
                </a:gridCol>
                <a:gridCol w="1108393">
                  <a:extLst>
                    <a:ext uri="{9D8B030D-6E8A-4147-A177-3AD203B41FA5}">
                      <a16:colId xmlns:a16="http://schemas.microsoft.com/office/drawing/2014/main" val="20006"/>
                    </a:ext>
                  </a:extLst>
                </a:gridCol>
              </a:tblGrid>
              <a:tr h="370840">
                <a:tc>
                  <a:txBody>
                    <a:bodyPr/>
                    <a:lstStyle/>
                    <a:p>
                      <a:r>
                        <a:rPr lang="en-US" u="none" dirty="0"/>
                        <a:t>sid1</a:t>
                      </a:r>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tc>
                  <a:txBody>
                    <a:bodyPr/>
                    <a:lstStyle/>
                    <a:p>
                      <a:r>
                        <a:rPr lang="en-US" dirty="0"/>
                        <a:t>sid2</a:t>
                      </a:r>
                    </a:p>
                  </a:txBody>
                  <a:tcPr/>
                </a:tc>
                <a:tc>
                  <a:txBody>
                    <a:bodyPr/>
                    <a:lstStyle/>
                    <a:p>
                      <a:r>
                        <a:rPr lang="en-US" dirty="0"/>
                        <a:t>bid</a:t>
                      </a:r>
                    </a:p>
                  </a:txBody>
                  <a:tcPr/>
                </a:tc>
                <a:tc>
                  <a:txBody>
                    <a:bodyPr/>
                    <a:lstStyle/>
                    <a:p>
                      <a:r>
                        <a:rPr lang="en-US" dirty="0"/>
                        <a:t>day</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1"/>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2"/>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3"/>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4"/>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5"/>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15" name="TextBox 14"/>
              <p:cNvSpPr txBox="1"/>
              <p:nvPr/>
            </p:nvSpPr>
            <p:spPr>
              <a:xfrm>
                <a:off x="4572000" y="3668445"/>
                <a:ext cx="3834191"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tx1"/>
                              </a:solidFill>
                              <a:latin typeface="Cambria Math" panose="02040503050406030204" pitchFamily="18" charset="0"/>
                              <a:sym typeface="Symbol" panose="05050102010706020507" pitchFamily="18" charset="2"/>
                            </a:rPr>
                          </m:ctrlPr>
                        </m:sSubPr>
                        <m:e>
                          <m:r>
                            <a:rPr lang="en-GB" sz="2800" i="1" smtClean="0">
                              <a:solidFill>
                                <a:schemeClr val="tx1"/>
                              </a:solidFill>
                              <a:latin typeface="Cambria Math" panose="02040503050406030204" pitchFamily="18" charset="0"/>
                              <a:sym typeface="Symbol" panose="05050102010706020507" pitchFamily="18" charset="2"/>
                            </a:rPr>
                            <m:t></m:t>
                          </m:r>
                        </m:e>
                        <m:sub>
                          <m:r>
                            <a:rPr lang="en-GB" sz="2800" i="1">
                              <a:solidFill>
                                <a:schemeClr val="tx1"/>
                              </a:solidFill>
                              <a:latin typeface="Cambria Math" panose="02040503050406030204" pitchFamily="18" charset="0"/>
                              <a:sym typeface="Symbol" panose="05050102010706020507" pitchFamily="18" charset="2"/>
                            </a:rPr>
                            <m:t>1→</m:t>
                          </m:r>
                          <m:r>
                            <a:rPr lang="en-GB" sz="2800" i="1">
                              <a:solidFill>
                                <a:schemeClr val="tx1"/>
                              </a:solidFill>
                              <a:latin typeface="Cambria Math" panose="02040503050406030204" pitchFamily="18" charset="0"/>
                              <a:sym typeface="Symbol" panose="05050102010706020507" pitchFamily="18" charset="2"/>
                            </a:rPr>
                            <m:t>𝑠𝑖𝑑</m:t>
                          </m:r>
                          <m:r>
                            <a:rPr lang="en-GB" sz="2800" i="1">
                              <a:solidFill>
                                <a:schemeClr val="tx1"/>
                              </a:solidFill>
                              <a:latin typeface="Cambria Math" panose="02040503050406030204" pitchFamily="18" charset="0"/>
                              <a:sym typeface="Symbol" panose="05050102010706020507" pitchFamily="18" charset="2"/>
                            </a:rPr>
                            <m:t>1, 5→</m:t>
                          </m:r>
                          <m:r>
                            <a:rPr lang="en-GB" sz="2800" i="1">
                              <a:solidFill>
                                <a:schemeClr val="tx1"/>
                              </a:solidFill>
                              <a:latin typeface="Cambria Math" panose="02040503050406030204" pitchFamily="18" charset="0"/>
                              <a:sym typeface="Symbol" panose="05050102010706020507" pitchFamily="18" charset="2"/>
                            </a:rPr>
                            <m:t>𝑠𝑖𝑑</m:t>
                          </m:r>
                          <m:r>
                            <a:rPr lang="en-GB" sz="2800" i="1">
                              <a:solidFill>
                                <a:schemeClr val="tx1"/>
                              </a:solidFill>
                              <a:latin typeface="Cambria Math" panose="02040503050406030204" pitchFamily="18" charset="0"/>
                              <a:sym typeface="Symbol" panose="05050102010706020507" pitchFamily="18" charset="2"/>
                            </a:rPr>
                            <m:t>2</m:t>
                          </m:r>
                        </m:sub>
                      </m:sSub>
                      <m:d>
                        <m:dPr>
                          <m:ctrlPr>
                            <a:rPr lang="en-GB" sz="2800" b="0" i="1" smtClean="0">
                              <a:solidFill>
                                <a:schemeClr val="tx1"/>
                              </a:solidFill>
                              <a:latin typeface="Cambria Math" panose="02040503050406030204" pitchFamily="18" charset="0"/>
                              <a:sym typeface="Symbol" panose="05050102010706020507" pitchFamily="18" charset="2"/>
                            </a:rPr>
                          </m:ctrlPr>
                        </m:dPr>
                        <m:e>
                          <m:r>
                            <a:rPr lang="en-GB" sz="2800" b="1" i="1" smtClean="0">
                              <a:solidFill>
                                <a:schemeClr val="tx1"/>
                              </a:solidFill>
                              <a:latin typeface="Cambria Math" panose="02040503050406030204" pitchFamily="18" charset="0"/>
                              <a:sym typeface="Symbol" panose="05050102010706020507" pitchFamily="18" charset="2"/>
                            </a:rPr>
                            <m:t>𝑺</m:t>
                          </m:r>
                          <m:r>
                            <a:rPr lang="en-GB" sz="2800" b="1" i="1" smtClean="0">
                              <a:solidFill>
                                <a:schemeClr val="tx1"/>
                              </a:solidFill>
                              <a:latin typeface="Cambria Math" panose="02040503050406030204" pitchFamily="18" charset="0"/>
                              <a:sym typeface="Symbol" panose="05050102010706020507" pitchFamily="18" charset="2"/>
                            </a:rPr>
                            <m:t>𝟏</m:t>
                          </m:r>
                          <m:r>
                            <a:rPr lang="en-GB" sz="2800" b="1" i="1" smtClean="0">
                              <a:solidFill>
                                <a:schemeClr val="tx1"/>
                              </a:solidFill>
                              <a:latin typeface="Cambria Math" panose="02040503050406030204" pitchFamily="18" charset="0"/>
                              <a:sym typeface="Symbol" panose="05050102010706020507" pitchFamily="18" charset="2"/>
                            </a:rPr>
                            <m:t>×</m:t>
                          </m:r>
                          <m:r>
                            <a:rPr lang="en-GB" sz="2800" b="1" i="1" smtClean="0">
                              <a:solidFill>
                                <a:schemeClr val="tx1"/>
                              </a:solidFill>
                              <a:latin typeface="Cambria Math" panose="02040503050406030204" pitchFamily="18" charset="0"/>
                              <a:sym typeface="Symbol" panose="05050102010706020507" pitchFamily="18" charset="2"/>
                            </a:rPr>
                            <m:t>𝑹</m:t>
                          </m:r>
                          <m:r>
                            <a:rPr lang="en-GB" sz="2800" b="1" i="1" smtClean="0">
                              <a:solidFill>
                                <a:schemeClr val="tx1"/>
                              </a:solidFill>
                              <a:latin typeface="Cambria Math" panose="02040503050406030204" pitchFamily="18" charset="0"/>
                              <a:sym typeface="Symbol" panose="05050102010706020507" pitchFamily="18" charset="2"/>
                            </a:rPr>
                            <m:t>𝟏</m:t>
                          </m:r>
                        </m:e>
                      </m:d>
                    </m:oMath>
                  </m:oMathPara>
                </a14:m>
                <a:endParaRPr lang="en-GB" sz="2800" b="0" dirty="0">
                  <a:solidFill>
                    <a:schemeClr val="tx1"/>
                  </a:solidFill>
                  <a:sym typeface="Symbol" panose="05050102010706020507" pitchFamily="18" charset="2"/>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4572000" y="3668445"/>
                <a:ext cx="3834191" cy="449803"/>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996365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3798" name="Rectangle 5"/>
              <p:cNvSpPr>
                <a:spLocks noGrp="1" noChangeArrowheads="1"/>
              </p:cNvSpPr>
              <p:nvPr>
                <p:ph idx="1"/>
              </p:nvPr>
            </p:nvSpPr>
            <p:spPr>
              <a:xfrm>
                <a:off x="241300" y="1027113"/>
                <a:ext cx="8902700" cy="4076700"/>
              </a:xfrm>
              <a:noFill/>
            </p:spPr>
            <p:txBody>
              <a:bodyPr/>
              <a:lstStyle/>
              <a:p>
                <a:pPr eaLnBrk="1" hangingPunct="1"/>
                <a:r>
                  <a:rPr lang="en-US" sz="2800" dirty="0"/>
                  <a:t>Joins are compound operators involving cross product, selection, and (sometimes) projection.</a:t>
                </a:r>
              </a:p>
              <a:p>
                <a:pPr eaLnBrk="1" hangingPunct="1"/>
                <a:r>
                  <a:rPr lang="en-US" sz="2800" dirty="0"/>
                  <a:t>Most common type of join is a </a:t>
                </a:r>
                <a:r>
                  <a:rPr lang="en-US" altLang="ja-JP" sz="2800" b="1" dirty="0">
                    <a:solidFill>
                      <a:srgbClr val="C00000"/>
                    </a:solidFill>
                  </a:rPr>
                  <a:t>natural join</a:t>
                </a:r>
                <a:r>
                  <a:rPr lang="en-US" altLang="ja-JP" sz="2800" dirty="0"/>
                  <a:t> (often just called “join”).  R</a:t>
                </a:r>
                <a14:m>
                  <m:oMath xmlns:m="http://schemas.openxmlformats.org/officeDocument/2006/math">
                    <m:r>
                      <a:rPr lang="en-US" altLang="ja-JP" sz="2800" i="1" dirty="0" smtClean="0">
                        <a:latin typeface="Cambria Math" panose="02040503050406030204" pitchFamily="18" charset="0"/>
                        <a:ea typeface="Cambria Math" panose="02040503050406030204" pitchFamily="18" charset="0"/>
                      </a:rPr>
                      <m:t>⋈</m:t>
                    </m:r>
                  </m:oMath>
                </a14:m>
                <a:r>
                  <a:rPr lang="en-US" altLang="ja-JP" sz="2800" dirty="0"/>
                  <a:t>S conceptually is:</a:t>
                </a:r>
              </a:p>
              <a:p>
                <a:pPr lvl="1" eaLnBrk="1" hangingPunct="1"/>
                <a:r>
                  <a:rPr lang="en-US" dirty="0">
                    <a:ea typeface="MS PGothic" pitchFamily="34" charset="-128"/>
                  </a:rPr>
                  <a:t>Compute R </a:t>
                </a:r>
                <a14:m>
                  <m:oMath xmlns:m="http://schemas.openxmlformats.org/officeDocument/2006/math">
                    <m:r>
                      <a:rPr lang="en-US" i="1" dirty="0" smtClean="0">
                        <a:latin typeface="Cambria Math" panose="02040503050406030204" pitchFamily="18" charset="0"/>
                        <a:ea typeface="Cambria Math" panose="02040503050406030204" pitchFamily="18" charset="0"/>
                      </a:rPr>
                      <m:t>×</m:t>
                    </m:r>
                  </m:oMath>
                </a14:m>
                <a:r>
                  <a:rPr lang="en-US" dirty="0">
                    <a:ea typeface="MS PGothic" pitchFamily="34" charset="-128"/>
                  </a:rPr>
                  <a:t> S</a:t>
                </a:r>
              </a:p>
              <a:p>
                <a:pPr lvl="1" eaLnBrk="1" hangingPunct="1"/>
                <a:r>
                  <a:rPr lang="en-US" dirty="0">
                    <a:ea typeface="MS PGothic" pitchFamily="34" charset="-128"/>
                  </a:rPr>
                  <a:t>Select rows where attributes that appear in both relations have equal values</a:t>
                </a:r>
              </a:p>
              <a:p>
                <a:pPr lvl="1" eaLnBrk="1" hangingPunct="1"/>
                <a:r>
                  <a:rPr lang="en-US" dirty="0">
                    <a:ea typeface="MS PGothic" pitchFamily="34" charset="-128"/>
                  </a:rPr>
                  <a:t>Project all unique attributes and one copy of  each of the common ones.</a:t>
                </a:r>
              </a:p>
              <a:p>
                <a:pPr eaLnBrk="1" hangingPunct="1"/>
                <a:r>
                  <a:rPr lang="en-US" sz="2800" dirty="0"/>
                  <a:t>Note: Usually done much more efficiently than this.</a:t>
                </a:r>
              </a:p>
              <a:p>
                <a:pPr eaLnBrk="1" hangingPunct="1"/>
                <a:r>
                  <a:rPr lang="en-US" sz="2800" dirty="0"/>
                  <a:t>Useful for putting “</a:t>
                </a:r>
                <a:r>
                  <a:rPr lang="en-US" altLang="ja-JP" sz="2800" dirty="0"/>
                  <a:t>normalized” relations back together.</a:t>
                </a:r>
              </a:p>
              <a:p>
                <a:pPr eaLnBrk="1" hangingPunct="1"/>
                <a:endParaRPr lang="en-US" sz="2800" dirty="0"/>
              </a:p>
            </p:txBody>
          </p:sp>
        </mc:Choice>
        <mc:Fallback xmlns="">
          <p:sp>
            <p:nvSpPr>
              <p:cNvPr id="33798" name="Rectangle 5"/>
              <p:cNvSpPr>
                <a:spLocks noGrp="1" noRot="1" noChangeAspect="1" noMove="1" noResize="1" noEditPoints="1" noAdjustHandles="1" noChangeArrowheads="1" noChangeShapeType="1" noTextEdit="1"/>
              </p:cNvSpPr>
              <p:nvPr>
                <p:ph idx="1"/>
              </p:nvPr>
            </p:nvSpPr>
            <p:spPr>
              <a:xfrm>
                <a:off x="241300" y="1027113"/>
                <a:ext cx="8902700" cy="4076700"/>
              </a:xfrm>
              <a:blipFill>
                <a:blip r:embed="rId2"/>
                <a:stretch>
                  <a:fillRect l="-1438" t="-1495" r="-342" b="-26009"/>
                </a:stretch>
              </a:blipFill>
            </p:spPr>
            <p:txBody>
              <a:bodyPr/>
              <a:lstStyle/>
              <a:p>
                <a:r>
                  <a:rPr lang="en-GB">
                    <a:noFill/>
                  </a:rPr>
                  <a:t> </a:t>
                </a:r>
              </a:p>
            </p:txBody>
          </p:sp>
        </mc:Fallback>
      </mc:AlternateContent>
      <p:sp>
        <p:nvSpPr>
          <p:cNvPr id="33797" name="Rectangle 4"/>
          <p:cNvSpPr>
            <a:spLocks noGrp="1" noChangeArrowheads="1"/>
          </p:cNvSpPr>
          <p:nvPr>
            <p:ph type="title"/>
          </p:nvPr>
        </p:nvSpPr>
        <p:spPr>
          <a:xfrm>
            <a:off x="0" y="228945"/>
            <a:ext cx="9144000" cy="798168"/>
          </a:xfrm>
          <a:noFill/>
        </p:spPr>
        <p:txBody>
          <a:bodyPr/>
          <a:lstStyle/>
          <a:p>
            <a:pPr eaLnBrk="1" hangingPunct="1"/>
            <a:r>
              <a:rPr lang="en-US" dirty="0">
                <a:latin typeface="+mn-lt"/>
              </a:rPr>
              <a:t>Compound Operator: Join</a:t>
            </a:r>
          </a:p>
        </p:txBody>
      </p:sp>
      <p:sp>
        <p:nvSpPr>
          <p:cNvPr id="33794" name="Footer Placeholder 3"/>
          <p:cNvSpPr>
            <a:spLocks noGrp="1"/>
          </p:cNvSpPr>
          <p:nvPr>
            <p:ph type="ftr" sz="quarter" idx="4294967295"/>
          </p:nvPr>
        </p:nvSpPr>
        <p:spPr bwMode="auto">
          <a:xfrm>
            <a:off x="7010400" y="6172200"/>
            <a:ext cx="2133600" cy="4762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endParaRPr lang="en-US" sz="1200">
              <a:latin typeface="Times New Roman" pitchFamily="18" charset="0"/>
            </a:endParaRPr>
          </a:p>
          <a:p>
            <a:pPr eaLnBrk="1" hangingPunct="1"/>
            <a:endParaRPr lang="en-US" sz="1200">
              <a:solidFill>
                <a:schemeClr val="tx2"/>
              </a:solidFill>
              <a:latin typeface="Times New Roman" pitchFamily="18" charset="0"/>
            </a:endParaRPr>
          </a:p>
        </p:txBody>
      </p:sp>
      <p:sp>
        <p:nvSpPr>
          <p:cNvPr id="33795" name="Rectangle 2"/>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p:sp>
        <p:nvSpPr>
          <p:cNvPr id="33796" name="Rectangle 3"/>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p:spTree>
    <p:extLst>
      <p:ext uri="{BB962C8B-B14F-4D97-AF65-F5344CB8AC3E}">
        <p14:creationId xmlns:p14="http://schemas.microsoft.com/office/powerpoint/2010/main" val="203466926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a:t>Natural Join Example</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54</a:t>
            </a:fld>
            <a:endParaRPr lang="en-US"/>
          </a:p>
        </p:txBody>
      </p:sp>
      <p:graphicFrame>
        <p:nvGraphicFramePr>
          <p:cNvPr id="5" name="Content Placeholder 4"/>
          <p:cNvGraphicFramePr>
            <a:graphicFrameLocks/>
          </p:cNvGraphicFramePr>
          <p:nvPr/>
        </p:nvGraphicFramePr>
        <p:xfrm>
          <a:off x="500034" y="2231392"/>
          <a:ext cx="3059812" cy="148336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6" name="Rectangle 1041"/>
              <p:cNvSpPr>
                <a:spLocks noChangeArrowheads="1"/>
              </p:cNvSpPr>
              <p:nvPr/>
            </p:nvSpPr>
            <p:spPr bwMode="auto">
              <a:xfrm>
                <a:off x="428596" y="1809374"/>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𝟏</m:t>
                      </m:r>
                    </m:oMath>
                  </m:oMathPara>
                </a14:m>
                <a:endParaRPr lang="en-US" sz="2800" b="1" i="1" dirty="0">
                  <a:solidFill>
                    <a:srgbClr val="C00000"/>
                  </a:solidFill>
                </a:endParaRPr>
              </a:p>
            </p:txBody>
          </p:sp>
        </mc:Choice>
        <mc:Fallback xmlns="">
          <p:sp>
            <p:nvSpPr>
              <p:cNvPr id="6" name="Rectangle 1041"/>
              <p:cNvSpPr>
                <a:spLocks noRot="1" noChangeAspect="1" noMove="1" noResize="1" noEditPoints="1" noAdjustHandles="1" noChangeArrowheads="1" noChangeShapeType="1" noTextEdit="1"/>
              </p:cNvSpPr>
              <p:nvPr/>
            </p:nvSpPr>
            <p:spPr bwMode="auto">
              <a:xfrm>
                <a:off x="428596" y="1809374"/>
                <a:ext cx="694101" cy="523862"/>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7" name="Content Placeholder 4"/>
          <p:cNvGraphicFramePr>
            <a:graphicFrameLocks/>
          </p:cNvGraphicFramePr>
          <p:nvPr/>
        </p:nvGraphicFramePr>
        <p:xfrm>
          <a:off x="494026" y="4245306"/>
          <a:ext cx="2274253" cy="111252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582930">
                  <a:extLst>
                    <a:ext uri="{9D8B030D-6E8A-4147-A177-3AD203B41FA5}">
                      <a16:colId xmlns:a16="http://schemas.microsoft.com/office/drawing/2014/main" val="20001"/>
                    </a:ext>
                  </a:extLst>
                </a:gridCol>
                <a:gridCol w="1108393">
                  <a:extLst>
                    <a:ext uri="{9D8B030D-6E8A-4147-A177-3AD203B41FA5}">
                      <a16:colId xmlns:a16="http://schemas.microsoft.com/office/drawing/2014/main" val="20002"/>
                    </a:ext>
                  </a:extLst>
                </a:gridCol>
              </a:tblGrid>
              <a:tr h="370840">
                <a:tc>
                  <a:txBody>
                    <a:bodyPr/>
                    <a:lstStyle/>
                    <a:p>
                      <a:r>
                        <a:rPr lang="en-US" u="sng" dirty="0" err="1"/>
                        <a:t>sid</a:t>
                      </a:r>
                      <a:endParaRPr lang="en-US" u="sng" dirty="0"/>
                    </a:p>
                  </a:txBody>
                  <a:tcPr/>
                </a:tc>
                <a:tc>
                  <a:txBody>
                    <a:bodyPr/>
                    <a:lstStyle/>
                    <a:p>
                      <a:r>
                        <a:rPr lang="en-US" u="sng" dirty="0"/>
                        <a:t>bid</a:t>
                      </a:r>
                    </a:p>
                  </a:txBody>
                  <a:tcPr/>
                </a:tc>
                <a:tc>
                  <a:txBody>
                    <a:bodyPr/>
                    <a:lstStyle/>
                    <a:p>
                      <a:r>
                        <a:rPr lang="en-US" dirty="0"/>
                        <a:t>day</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1"/>
                  </a:ext>
                </a:extLst>
              </a:tr>
              <a:tr h="370840">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8" name="Rectangle 1041"/>
              <p:cNvSpPr>
                <a:spLocks noChangeArrowheads="1"/>
              </p:cNvSpPr>
              <p:nvPr/>
            </p:nvSpPr>
            <p:spPr bwMode="auto">
              <a:xfrm>
                <a:off x="428596" y="3833832"/>
                <a:ext cx="740587"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𝑹</m:t>
                      </m:r>
                      <m:r>
                        <a:rPr lang="en-US" sz="2800" b="1" i="1" dirty="0" smtClean="0">
                          <a:solidFill>
                            <a:srgbClr val="C00000"/>
                          </a:solidFill>
                          <a:latin typeface="Cambria Math" panose="02040503050406030204" pitchFamily="18" charset="0"/>
                        </a:rPr>
                        <m:t>𝟏</m:t>
                      </m:r>
                    </m:oMath>
                  </m:oMathPara>
                </a14:m>
                <a:endParaRPr lang="en-US" sz="2800" b="1" i="1" dirty="0">
                  <a:solidFill>
                    <a:srgbClr val="C00000"/>
                  </a:solidFill>
                </a:endParaRPr>
              </a:p>
            </p:txBody>
          </p:sp>
        </mc:Choice>
        <mc:Fallback xmlns="">
          <p:sp>
            <p:nvSpPr>
              <p:cNvPr id="8" name="Rectangle 1041"/>
              <p:cNvSpPr>
                <a:spLocks noRot="1" noChangeAspect="1" noMove="1" noResize="1" noEditPoints="1" noAdjustHandles="1" noChangeArrowheads="1" noChangeShapeType="1" noTextEdit="1"/>
              </p:cNvSpPr>
              <p:nvPr/>
            </p:nvSpPr>
            <p:spPr bwMode="auto">
              <a:xfrm>
                <a:off x="428596" y="3833832"/>
                <a:ext cx="740587" cy="52386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9" name="Content Placeholder 4"/>
          <p:cNvGraphicFramePr>
            <a:graphicFrameLocks/>
          </p:cNvGraphicFramePr>
          <p:nvPr/>
        </p:nvGraphicFramePr>
        <p:xfrm>
          <a:off x="4035836" y="1702100"/>
          <a:ext cx="4965320" cy="2595880"/>
        </p:xfrm>
        <a:graphic>
          <a:graphicData uri="http://schemas.openxmlformats.org/drawingml/2006/table">
            <a:tbl>
              <a:tblPr firstRow="1" bandRow="1">
                <a:tableStyleId>{073A0DAA-6AF3-43AB-8588-CEC1D06C72B9}</a:tableStyleId>
              </a:tblPr>
              <a:tblGrid>
                <a:gridCol w="503555">
                  <a:extLst>
                    <a:ext uri="{9D8B030D-6E8A-4147-A177-3AD203B41FA5}">
                      <a16:colId xmlns:a16="http://schemas.microsoft.com/office/drawing/2014/main" val="20000"/>
                    </a:ext>
                  </a:extLst>
                </a:gridCol>
                <a:gridCol w="88773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503555">
                  <a:extLst>
                    <a:ext uri="{9D8B030D-6E8A-4147-A177-3AD203B41FA5}">
                      <a16:colId xmlns:a16="http://schemas.microsoft.com/office/drawing/2014/main" val="20004"/>
                    </a:ext>
                  </a:extLst>
                </a:gridCol>
                <a:gridCol w="535305">
                  <a:extLst>
                    <a:ext uri="{9D8B030D-6E8A-4147-A177-3AD203B41FA5}">
                      <a16:colId xmlns:a16="http://schemas.microsoft.com/office/drawing/2014/main" val="20005"/>
                    </a:ext>
                  </a:extLst>
                </a:gridCol>
                <a:gridCol w="1108393">
                  <a:extLst>
                    <a:ext uri="{9D8B030D-6E8A-4147-A177-3AD203B41FA5}">
                      <a16:colId xmlns:a16="http://schemas.microsoft.com/office/drawing/2014/main" val="20006"/>
                    </a:ext>
                  </a:extLst>
                </a:gridCol>
              </a:tblGrid>
              <a:tr h="370840">
                <a:tc>
                  <a:txBody>
                    <a:bodyPr/>
                    <a:lstStyle/>
                    <a:p>
                      <a:r>
                        <a:rPr lang="en-US" u="none" dirty="0" err="1"/>
                        <a:t>sid</a:t>
                      </a:r>
                      <a:endParaRPr lang="en-US" u="none"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tc>
                  <a:txBody>
                    <a:bodyPr/>
                    <a:lstStyle/>
                    <a:p>
                      <a:r>
                        <a:rPr lang="en-US" dirty="0" err="1"/>
                        <a:t>sid</a:t>
                      </a:r>
                      <a:endParaRPr lang="en-US" dirty="0"/>
                    </a:p>
                  </a:txBody>
                  <a:tcPr/>
                </a:tc>
                <a:tc>
                  <a:txBody>
                    <a:bodyPr/>
                    <a:lstStyle/>
                    <a:p>
                      <a:r>
                        <a:rPr lang="en-US" dirty="0"/>
                        <a:t>bid</a:t>
                      </a:r>
                    </a:p>
                  </a:txBody>
                  <a:tcPr/>
                </a:tc>
                <a:tc>
                  <a:txBody>
                    <a:bodyPr/>
                    <a:lstStyle/>
                    <a:p>
                      <a:r>
                        <a:rPr lang="en-US" dirty="0"/>
                        <a:t>day</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1"/>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2"/>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3"/>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4"/>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5"/>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6"/>
                  </a:ext>
                </a:extLst>
              </a:tr>
            </a:tbl>
          </a:graphicData>
        </a:graphic>
      </p:graphicFrame>
      <mc:AlternateContent xmlns:mc="http://schemas.openxmlformats.org/markup-compatibility/2006" xmlns:a14="http://schemas.microsoft.com/office/drawing/2010/main">
        <mc:Choice Requires="a14">
          <p:sp>
            <p:nvSpPr>
              <p:cNvPr id="11" name="Text Box 9"/>
              <p:cNvSpPr txBox="1">
                <a:spLocks noChangeArrowheads="1"/>
              </p:cNvSpPr>
              <p:nvPr/>
            </p:nvSpPr>
            <p:spPr bwMode="auto">
              <a:xfrm>
                <a:off x="4000496" y="4405978"/>
                <a:ext cx="1655389"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14:m>
                  <m:oMathPara xmlns:m="http://schemas.openxmlformats.org/officeDocument/2006/math">
                    <m:oMathParaPr>
                      <m:jc m:val="centerGroup"/>
                    </m:oMathParaPr>
                    <m:oMath xmlns:m="http://schemas.openxmlformats.org/officeDocument/2006/math">
                      <m:r>
                        <a:rPr lang="en-GB" sz="2800" b="1" i="1">
                          <a:latin typeface="Cambria Math" panose="02040503050406030204" pitchFamily="18" charset="0"/>
                          <a:sym typeface="Symbol" panose="05050102010706020507" pitchFamily="18" charset="2"/>
                        </a:rPr>
                        <m:t>𝑺</m:t>
                      </m:r>
                      <m:r>
                        <a:rPr lang="en-GB" sz="2800" b="1" i="1">
                          <a:latin typeface="Cambria Math" panose="02040503050406030204" pitchFamily="18" charset="0"/>
                          <a:sym typeface="Symbol" panose="05050102010706020507" pitchFamily="18" charset="2"/>
                        </a:rPr>
                        <m:t>𝟏</m:t>
                      </m:r>
                      <m:r>
                        <a:rPr lang="en-GB" sz="2800" b="0" i="1" smtClean="0">
                          <a:latin typeface="Cambria Math" panose="02040503050406030204" pitchFamily="18" charset="0"/>
                          <a:ea typeface="Cambria Math" panose="02040503050406030204" pitchFamily="18" charset="0"/>
                          <a:sym typeface="Symbol" panose="05050102010706020507" pitchFamily="18" charset="2"/>
                        </a:rPr>
                        <m:t>⋈</m:t>
                      </m:r>
                      <m:r>
                        <a:rPr lang="en-GB" sz="2800" b="1" i="1">
                          <a:latin typeface="Cambria Math" panose="02040503050406030204" pitchFamily="18" charset="0"/>
                          <a:ea typeface="Cambria Math" panose="02040503050406030204" pitchFamily="18" charset="0"/>
                          <a:sym typeface="Symbol" panose="05050102010706020507" pitchFamily="18" charset="2"/>
                        </a:rPr>
                        <m:t>𝑹</m:t>
                      </m:r>
                      <m:r>
                        <a:rPr lang="en-GB" sz="2800" b="1" i="1">
                          <a:latin typeface="Cambria Math" panose="02040503050406030204" pitchFamily="18" charset="0"/>
                          <a:ea typeface="Cambria Math" panose="02040503050406030204" pitchFamily="18" charset="0"/>
                          <a:sym typeface="Symbol" panose="05050102010706020507" pitchFamily="18" charset="2"/>
                        </a:rPr>
                        <m:t>𝟏</m:t>
                      </m:r>
                    </m:oMath>
                  </m:oMathPara>
                </a14:m>
                <a:endParaRPr lang="en-US" sz="2800" dirty="0">
                  <a:latin typeface="Book Antiqua" pitchFamily="18" charset="0"/>
                </a:endParaRPr>
              </a:p>
            </p:txBody>
          </p:sp>
        </mc:Choice>
        <mc:Fallback xmlns="">
          <p:sp>
            <p:nvSpPr>
              <p:cNvPr id="11" name="Text Box 9"/>
              <p:cNvSpPr txBox="1">
                <a:spLocks noRot="1" noChangeAspect="1" noMove="1" noResize="1" noEditPoints="1" noAdjustHandles="1" noChangeArrowheads="1" noChangeShapeType="1" noTextEdit="1"/>
              </p:cNvSpPr>
              <p:nvPr/>
            </p:nvSpPr>
            <p:spPr bwMode="auto">
              <a:xfrm>
                <a:off x="4000496" y="4405978"/>
                <a:ext cx="1655389" cy="52322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GB">
                    <a:noFill/>
                  </a:rPr>
                  <a:t> </a:t>
                </a:r>
              </a:p>
            </p:txBody>
          </p:sp>
        </mc:Fallback>
      </mc:AlternateContent>
      <p:cxnSp>
        <p:nvCxnSpPr>
          <p:cNvPr id="18" name="Straight Connector 17"/>
          <p:cNvCxnSpPr/>
          <p:nvPr/>
        </p:nvCxnSpPr>
        <p:spPr>
          <a:xfrm flipV="1">
            <a:off x="4035836" y="2583468"/>
            <a:ext cx="4929222" cy="41034"/>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rot="5400000">
            <a:off x="5762866" y="2999578"/>
            <a:ext cx="2714644" cy="25036"/>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035836" y="2971062"/>
            <a:ext cx="4929222" cy="41034"/>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035836" y="3328252"/>
            <a:ext cx="4929222" cy="41034"/>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035836" y="3726476"/>
            <a:ext cx="4929222" cy="41034"/>
          </a:xfrm>
          <a:prstGeom prst="line">
            <a:avLst/>
          </a:prstGeom>
          <a:ln w="50800">
            <a:solidFill>
              <a:srgbClr val="CF0E30"/>
            </a:solidFill>
          </a:ln>
        </p:spPr>
        <p:style>
          <a:lnRef idx="1">
            <a:schemeClr val="accent1"/>
          </a:lnRef>
          <a:fillRef idx="0">
            <a:schemeClr val="accent1"/>
          </a:fillRef>
          <a:effectRef idx="0">
            <a:schemeClr val="accent1"/>
          </a:effectRef>
          <a:fontRef idx="minor">
            <a:schemeClr val="tx1"/>
          </a:fontRef>
        </p:style>
      </p:cxnSp>
      <p:graphicFrame>
        <p:nvGraphicFramePr>
          <p:cNvPr id="29" name="Content Placeholder 4"/>
          <p:cNvGraphicFramePr>
            <a:graphicFrameLocks/>
          </p:cNvGraphicFramePr>
          <p:nvPr/>
        </p:nvGraphicFramePr>
        <p:xfrm>
          <a:off x="4000496" y="4959686"/>
          <a:ext cx="4461765" cy="1112520"/>
        </p:xfrm>
        <a:graphic>
          <a:graphicData uri="http://schemas.openxmlformats.org/drawingml/2006/table">
            <a:tbl>
              <a:tblPr firstRow="1" bandRow="1">
                <a:tableStyleId>{073A0DAA-6AF3-43AB-8588-CEC1D06C72B9}</a:tableStyleId>
              </a:tblPr>
              <a:tblGrid>
                <a:gridCol w="503555">
                  <a:extLst>
                    <a:ext uri="{9D8B030D-6E8A-4147-A177-3AD203B41FA5}">
                      <a16:colId xmlns:a16="http://schemas.microsoft.com/office/drawing/2014/main" val="20000"/>
                    </a:ext>
                  </a:extLst>
                </a:gridCol>
                <a:gridCol w="88773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535305">
                  <a:extLst>
                    <a:ext uri="{9D8B030D-6E8A-4147-A177-3AD203B41FA5}">
                      <a16:colId xmlns:a16="http://schemas.microsoft.com/office/drawing/2014/main" val="20004"/>
                    </a:ext>
                  </a:extLst>
                </a:gridCol>
                <a:gridCol w="1108393">
                  <a:extLst>
                    <a:ext uri="{9D8B030D-6E8A-4147-A177-3AD203B41FA5}">
                      <a16:colId xmlns:a16="http://schemas.microsoft.com/office/drawing/2014/main" val="20005"/>
                    </a:ext>
                  </a:extLst>
                </a:gridCol>
              </a:tblGrid>
              <a:tr h="370840">
                <a:tc>
                  <a:txBody>
                    <a:bodyPr/>
                    <a:lstStyle/>
                    <a:p>
                      <a:r>
                        <a:rPr lang="en-US" u="none" dirty="0" err="1"/>
                        <a:t>sid</a:t>
                      </a:r>
                      <a:endParaRPr lang="en-US" u="none"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tc>
                  <a:txBody>
                    <a:bodyPr/>
                    <a:lstStyle/>
                    <a:p>
                      <a:r>
                        <a:rPr lang="en-US" dirty="0"/>
                        <a:t>bid</a:t>
                      </a:r>
                    </a:p>
                  </a:txBody>
                  <a:tcPr/>
                </a:tc>
                <a:tc>
                  <a:txBody>
                    <a:bodyPr/>
                    <a:lstStyle/>
                    <a:p>
                      <a:r>
                        <a:rPr lang="en-US" dirty="0"/>
                        <a:t>day</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1"/>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3" name="TextBox 22"/>
              <p:cNvSpPr txBox="1"/>
              <p:nvPr/>
            </p:nvSpPr>
            <p:spPr>
              <a:xfrm>
                <a:off x="3094267" y="1125774"/>
                <a:ext cx="6049733"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0" i="1" smtClean="0">
                              <a:solidFill>
                                <a:schemeClr val="tx1"/>
                              </a:solidFill>
                              <a:latin typeface="Cambria Math" panose="02040503050406030204" pitchFamily="18" charset="0"/>
                              <a:sym typeface="Symbol" panose="05050102010706020507" pitchFamily="18" charset="2"/>
                            </a:rPr>
                          </m:ctrlPr>
                        </m:sSubPr>
                        <m:e>
                          <m:r>
                            <a:rPr lang="en-GB" sz="2800" i="1" smtClean="0">
                              <a:solidFill>
                                <a:schemeClr val="tx1"/>
                              </a:solidFill>
                              <a:latin typeface="Cambria Math" panose="02040503050406030204" pitchFamily="18" charset="0"/>
                              <a:sym typeface="Symbol" panose="05050102010706020507" pitchFamily="18" charset="2"/>
                            </a:rPr>
                            <m:t></m:t>
                          </m:r>
                        </m:e>
                        <m:sub>
                          <m:r>
                            <a:rPr lang="en-GB" sz="2800" b="0" i="1" smtClean="0">
                              <a:solidFill>
                                <a:schemeClr val="tx1"/>
                              </a:solidFill>
                              <a:latin typeface="Cambria Math" panose="02040503050406030204" pitchFamily="18" charset="0"/>
                              <a:sym typeface="Symbol" panose="05050102010706020507" pitchFamily="18" charset="2"/>
                            </a:rPr>
                            <m:t>𝑆</m:t>
                          </m:r>
                          <m:r>
                            <a:rPr lang="en-GB" sz="2800" b="0" i="1" smtClean="0">
                              <a:solidFill>
                                <a:schemeClr val="tx1"/>
                              </a:solidFill>
                              <a:latin typeface="Cambria Math" panose="02040503050406030204" pitchFamily="18" charset="0"/>
                              <a:sym typeface="Symbol" panose="05050102010706020507" pitchFamily="18" charset="2"/>
                            </a:rPr>
                            <m:t>1.</m:t>
                          </m:r>
                          <m:r>
                            <a:rPr lang="en-GB" sz="2800" b="0" i="1" smtClean="0">
                              <a:solidFill>
                                <a:schemeClr val="tx1"/>
                              </a:solidFill>
                              <a:latin typeface="Cambria Math" panose="02040503050406030204" pitchFamily="18" charset="0"/>
                              <a:sym typeface="Symbol" panose="05050102010706020507" pitchFamily="18" charset="2"/>
                            </a:rPr>
                            <m:t>𝑠𝑖𝑑</m:t>
                          </m:r>
                          <m:r>
                            <a:rPr lang="en-GB" sz="2800" b="0" i="1" smtClean="0">
                              <a:solidFill>
                                <a:schemeClr val="tx1"/>
                              </a:solidFill>
                              <a:latin typeface="Cambria Math" panose="02040503050406030204" pitchFamily="18" charset="0"/>
                              <a:sym typeface="Symbol" panose="05050102010706020507" pitchFamily="18" charset="2"/>
                            </a:rPr>
                            <m:t>,</m:t>
                          </m:r>
                          <m:r>
                            <a:rPr lang="en-GB" sz="2800" b="0" i="1" smtClean="0">
                              <a:solidFill>
                                <a:schemeClr val="tx1"/>
                              </a:solidFill>
                              <a:latin typeface="Cambria Math" panose="02040503050406030204" pitchFamily="18" charset="0"/>
                              <a:sym typeface="Symbol" panose="05050102010706020507" pitchFamily="18" charset="2"/>
                            </a:rPr>
                            <m:t>𝑠𝑛𝑎𝑚𝑒</m:t>
                          </m:r>
                          <m:r>
                            <a:rPr lang="en-GB" sz="2800" b="0" i="1" smtClean="0">
                              <a:solidFill>
                                <a:schemeClr val="tx1"/>
                              </a:solidFill>
                              <a:latin typeface="Cambria Math" panose="02040503050406030204" pitchFamily="18" charset="0"/>
                              <a:sym typeface="Symbol" panose="05050102010706020507" pitchFamily="18" charset="2"/>
                            </a:rPr>
                            <m:t>,…</m:t>
                          </m:r>
                        </m:sub>
                      </m:sSub>
                      <m:d>
                        <m:dPr>
                          <m:ctrlPr>
                            <a:rPr lang="en-GB" sz="2800" b="0" i="1" smtClean="0">
                              <a:solidFill>
                                <a:schemeClr val="tx1"/>
                              </a:solidFill>
                              <a:latin typeface="Cambria Math" panose="02040503050406030204" pitchFamily="18" charset="0"/>
                              <a:sym typeface="Symbol" panose="05050102010706020507" pitchFamily="18" charset="2"/>
                            </a:rPr>
                          </m:ctrlPr>
                        </m:dPr>
                        <m:e>
                          <m:sSub>
                            <m:sSubPr>
                              <m:ctrlPr>
                                <a:rPr lang="en-GB" sz="2800" b="0" i="1" smtClean="0">
                                  <a:solidFill>
                                    <a:schemeClr val="tx1"/>
                                  </a:solidFill>
                                  <a:latin typeface="Cambria Math" panose="02040503050406030204" pitchFamily="18" charset="0"/>
                                  <a:sym typeface="Symbol" panose="05050102010706020507" pitchFamily="18" charset="2"/>
                                </a:rPr>
                              </m:ctrlPr>
                            </m:sSubPr>
                            <m:e>
                              <m:r>
                                <a:rPr lang="en-GB" sz="2800" b="0" i="1" smtClean="0">
                                  <a:solidFill>
                                    <a:schemeClr val="tx1"/>
                                  </a:solidFill>
                                  <a:latin typeface="Cambria Math" panose="02040503050406030204" pitchFamily="18" charset="0"/>
                                  <a:sym typeface="Symbol" panose="05050102010706020507" pitchFamily="18" charset="2"/>
                                </a:rPr>
                                <m:t></m:t>
                              </m:r>
                            </m:e>
                            <m:sub>
                              <m:r>
                                <a:rPr lang="en-GB" sz="2800" b="0" i="1" smtClean="0">
                                  <a:solidFill>
                                    <a:schemeClr val="tx1"/>
                                  </a:solidFill>
                                  <a:latin typeface="Cambria Math" panose="02040503050406030204" pitchFamily="18" charset="0"/>
                                  <a:sym typeface="Symbol" panose="05050102010706020507" pitchFamily="18" charset="2"/>
                                </a:rPr>
                                <m:t>𝑆</m:t>
                              </m:r>
                              <m:r>
                                <a:rPr lang="en-GB" sz="2800" b="0" i="1" smtClean="0">
                                  <a:solidFill>
                                    <a:schemeClr val="tx1"/>
                                  </a:solidFill>
                                  <a:latin typeface="Cambria Math" panose="02040503050406030204" pitchFamily="18" charset="0"/>
                                  <a:sym typeface="Symbol" panose="05050102010706020507" pitchFamily="18" charset="2"/>
                                </a:rPr>
                                <m:t>1.</m:t>
                              </m:r>
                              <m:r>
                                <a:rPr lang="en-GB" sz="2800" b="0" i="1" smtClean="0">
                                  <a:solidFill>
                                    <a:schemeClr val="tx1"/>
                                  </a:solidFill>
                                  <a:latin typeface="Cambria Math" panose="02040503050406030204" pitchFamily="18" charset="0"/>
                                  <a:sym typeface="Symbol" panose="05050102010706020507" pitchFamily="18" charset="2"/>
                                </a:rPr>
                                <m:t>𝑠𝑖𝑑</m:t>
                              </m:r>
                              <m:r>
                                <a:rPr lang="en-GB" sz="2800" b="0" i="1" smtClean="0">
                                  <a:solidFill>
                                    <a:schemeClr val="tx1"/>
                                  </a:solidFill>
                                  <a:latin typeface="Cambria Math" panose="02040503050406030204" pitchFamily="18" charset="0"/>
                                  <a:sym typeface="Symbol" panose="05050102010706020507" pitchFamily="18" charset="2"/>
                                </a:rPr>
                                <m:t>=</m:t>
                              </m:r>
                              <m:r>
                                <a:rPr lang="en-GB" sz="2800" b="0" i="1" smtClean="0">
                                  <a:solidFill>
                                    <a:schemeClr val="tx1"/>
                                  </a:solidFill>
                                  <a:latin typeface="Cambria Math" panose="02040503050406030204" pitchFamily="18" charset="0"/>
                                  <a:sym typeface="Symbol" panose="05050102010706020507" pitchFamily="18" charset="2"/>
                                </a:rPr>
                                <m:t>𝑅</m:t>
                              </m:r>
                              <m:r>
                                <a:rPr lang="en-GB" sz="2800" b="0" i="1" smtClean="0">
                                  <a:solidFill>
                                    <a:schemeClr val="tx1"/>
                                  </a:solidFill>
                                  <a:latin typeface="Cambria Math" panose="02040503050406030204" pitchFamily="18" charset="0"/>
                                  <a:sym typeface="Symbol" panose="05050102010706020507" pitchFamily="18" charset="2"/>
                                </a:rPr>
                                <m:t>1.</m:t>
                              </m:r>
                              <m:r>
                                <a:rPr lang="en-GB" sz="2800" b="0" i="1" smtClean="0">
                                  <a:solidFill>
                                    <a:schemeClr val="tx1"/>
                                  </a:solidFill>
                                  <a:latin typeface="Cambria Math" panose="02040503050406030204" pitchFamily="18" charset="0"/>
                                  <a:sym typeface="Symbol" panose="05050102010706020507" pitchFamily="18" charset="2"/>
                                </a:rPr>
                                <m:t>𝑠𝑖𝑑</m:t>
                              </m:r>
                            </m:sub>
                          </m:sSub>
                          <m:d>
                            <m:dPr>
                              <m:ctrlPr>
                                <a:rPr lang="en-GB" sz="2800" b="0" i="1" smtClean="0">
                                  <a:solidFill>
                                    <a:schemeClr val="tx1"/>
                                  </a:solidFill>
                                  <a:latin typeface="Cambria Math" panose="02040503050406030204" pitchFamily="18" charset="0"/>
                                  <a:sym typeface="Symbol" panose="05050102010706020507" pitchFamily="18" charset="2"/>
                                </a:rPr>
                              </m:ctrlPr>
                            </m:dPr>
                            <m:e>
                              <m:r>
                                <a:rPr lang="en-GB" sz="2800" b="1" i="1" smtClean="0">
                                  <a:solidFill>
                                    <a:schemeClr val="tx1"/>
                                  </a:solidFill>
                                  <a:latin typeface="Cambria Math" panose="02040503050406030204" pitchFamily="18" charset="0"/>
                                  <a:sym typeface="Symbol" panose="05050102010706020507" pitchFamily="18" charset="2"/>
                                </a:rPr>
                                <m:t>𝑺</m:t>
                              </m:r>
                              <m:r>
                                <a:rPr lang="en-GB" sz="2800" b="1" i="1" smtClean="0">
                                  <a:solidFill>
                                    <a:schemeClr val="tx1"/>
                                  </a:solidFill>
                                  <a:latin typeface="Cambria Math" panose="02040503050406030204" pitchFamily="18" charset="0"/>
                                  <a:sym typeface="Symbol" panose="05050102010706020507" pitchFamily="18" charset="2"/>
                                </a:rPr>
                                <m:t>𝟏</m:t>
                              </m:r>
                              <m:r>
                                <a:rPr lang="en-GB"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m:t>
                              </m:r>
                              <m:r>
                                <a:rPr lang="en-GB"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𝑹</m:t>
                              </m:r>
                              <m:r>
                                <a:rPr lang="en-GB"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𝟏</m:t>
                              </m:r>
                            </m:e>
                          </m:d>
                        </m:e>
                      </m:d>
                    </m:oMath>
                  </m:oMathPara>
                </a14:m>
                <a:endParaRPr lang="en-GB" sz="2800" b="0" dirty="0">
                  <a:solidFill>
                    <a:schemeClr val="tx1"/>
                  </a:solidFill>
                  <a:sym typeface="Symbol" panose="05050102010706020507" pitchFamily="18" charset="2"/>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3094267" y="1125774"/>
                <a:ext cx="6049733" cy="48635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2772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a:t>Condition Join or Theta-Join</a:t>
            </a:r>
          </a:p>
        </p:txBody>
      </p:sp>
      <p:sp>
        <p:nvSpPr>
          <p:cNvPr id="3" name="Content Placeholder 2"/>
          <p:cNvSpPr>
            <a:spLocks noGrp="1"/>
          </p:cNvSpPr>
          <p:nvPr>
            <p:ph idx="1"/>
          </p:nvPr>
        </p:nvSpPr>
        <p:spPr>
          <a:xfrm>
            <a:off x="457200" y="1744309"/>
            <a:ext cx="8229600" cy="1033184"/>
          </a:xfrm>
        </p:spPr>
        <p:txBody>
          <a:bodyPr/>
          <a:lstStyle/>
          <a:p>
            <a:r>
              <a:rPr lang="en-US" sz="2800" b="1" dirty="0">
                <a:solidFill>
                  <a:srgbClr val="C00000"/>
                </a:solidFill>
              </a:rPr>
              <a:t>Output schema </a:t>
            </a:r>
            <a:r>
              <a:rPr lang="en-US" sz="2800" dirty="0"/>
              <a:t>same as that of cross-product.</a:t>
            </a:r>
          </a:p>
          <a:p>
            <a:r>
              <a:rPr lang="en-US" sz="2800" dirty="0"/>
              <a:t>May have fewer tuples than cross-product.</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55</a:t>
            </a:fld>
            <a:endParaRPr lang="en-US" dirty="0"/>
          </a:p>
        </p:txBody>
      </p:sp>
      <p:graphicFrame>
        <p:nvGraphicFramePr>
          <p:cNvPr id="49" name="Content Placeholder 4"/>
          <p:cNvGraphicFramePr>
            <a:graphicFrameLocks/>
          </p:cNvGraphicFramePr>
          <p:nvPr/>
        </p:nvGraphicFramePr>
        <p:xfrm>
          <a:off x="967491" y="2874334"/>
          <a:ext cx="3059812" cy="148336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50" name="Rectangle 1041"/>
              <p:cNvSpPr>
                <a:spLocks noChangeArrowheads="1"/>
              </p:cNvSpPr>
              <p:nvPr/>
            </p:nvSpPr>
            <p:spPr bwMode="auto">
              <a:xfrm>
                <a:off x="296873" y="2791172"/>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𝟏</m:t>
                      </m:r>
                    </m:oMath>
                  </m:oMathPara>
                </a14:m>
                <a:endParaRPr lang="en-US" sz="2800" b="1" i="1" dirty="0">
                  <a:solidFill>
                    <a:srgbClr val="C00000"/>
                  </a:solidFill>
                </a:endParaRPr>
              </a:p>
            </p:txBody>
          </p:sp>
        </mc:Choice>
        <mc:Fallback xmlns="">
          <p:sp>
            <p:nvSpPr>
              <p:cNvPr id="50" name="Rectangle 1041"/>
              <p:cNvSpPr>
                <a:spLocks noRot="1" noChangeAspect="1" noMove="1" noResize="1" noEditPoints="1" noAdjustHandles="1" noChangeArrowheads="1" noChangeShapeType="1" noTextEdit="1"/>
              </p:cNvSpPr>
              <p:nvPr/>
            </p:nvSpPr>
            <p:spPr bwMode="auto">
              <a:xfrm>
                <a:off x="296873" y="2791172"/>
                <a:ext cx="694101" cy="523862"/>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51" name="Content Placeholder 4"/>
          <p:cNvGraphicFramePr>
            <a:graphicFrameLocks/>
          </p:cNvGraphicFramePr>
          <p:nvPr/>
        </p:nvGraphicFramePr>
        <p:xfrm>
          <a:off x="5441019" y="2887984"/>
          <a:ext cx="2274253" cy="111252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582930">
                  <a:extLst>
                    <a:ext uri="{9D8B030D-6E8A-4147-A177-3AD203B41FA5}">
                      <a16:colId xmlns:a16="http://schemas.microsoft.com/office/drawing/2014/main" val="20001"/>
                    </a:ext>
                  </a:extLst>
                </a:gridCol>
                <a:gridCol w="1108393">
                  <a:extLst>
                    <a:ext uri="{9D8B030D-6E8A-4147-A177-3AD203B41FA5}">
                      <a16:colId xmlns:a16="http://schemas.microsoft.com/office/drawing/2014/main" val="20002"/>
                    </a:ext>
                  </a:extLst>
                </a:gridCol>
              </a:tblGrid>
              <a:tr h="370840">
                <a:tc>
                  <a:txBody>
                    <a:bodyPr/>
                    <a:lstStyle/>
                    <a:p>
                      <a:r>
                        <a:rPr lang="en-US" u="sng" dirty="0" err="1"/>
                        <a:t>sid</a:t>
                      </a:r>
                      <a:endParaRPr lang="en-US" u="sng" dirty="0"/>
                    </a:p>
                  </a:txBody>
                  <a:tcPr/>
                </a:tc>
                <a:tc>
                  <a:txBody>
                    <a:bodyPr/>
                    <a:lstStyle/>
                    <a:p>
                      <a:r>
                        <a:rPr lang="en-US" u="sng" dirty="0"/>
                        <a:t>bid</a:t>
                      </a:r>
                    </a:p>
                  </a:txBody>
                  <a:tcPr/>
                </a:tc>
                <a:tc>
                  <a:txBody>
                    <a:bodyPr/>
                    <a:lstStyle/>
                    <a:p>
                      <a:r>
                        <a:rPr lang="en-US" dirty="0"/>
                        <a:t>day</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101</a:t>
                      </a:r>
                    </a:p>
                  </a:txBody>
                  <a:tcPr/>
                </a:tc>
                <a:tc>
                  <a:txBody>
                    <a:bodyPr/>
                    <a:lstStyle/>
                    <a:p>
                      <a:r>
                        <a:rPr lang="en-US" dirty="0"/>
                        <a:t>10/10/96</a:t>
                      </a:r>
                    </a:p>
                  </a:txBody>
                  <a:tcPr/>
                </a:tc>
                <a:extLst>
                  <a:ext uri="{0D108BD9-81ED-4DB2-BD59-A6C34878D82A}">
                    <a16:rowId xmlns:a16="http://schemas.microsoft.com/office/drawing/2014/main" val="10001"/>
                  </a:ext>
                </a:extLst>
              </a:tr>
              <a:tr h="370840">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52" name="Rectangle 1041"/>
              <p:cNvSpPr>
                <a:spLocks noChangeArrowheads="1"/>
              </p:cNvSpPr>
              <p:nvPr/>
            </p:nvSpPr>
            <p:spPr bwMode="auto">
              <a:xfrm>
                <a:off x="4823889" y="2795278"/>
                <a:ext cx="740587"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𝑹</m:t>
                      </m:r>
                      <m:r>
                        <a:rPr lang="en-US" sz="2800" b="1" i="1" dirty="0" smtClean="0">
                          <a:solidFill>
                            <a:srgbClr val="C00000"/>
                          </a:solidFill>
                          <a:latin typeface="Cambria Math" panose="02040503050406030204" pitchFamily="18" charset="0"/>
                        </a:rPr>
                        <m:t>𝟏</m:t>
                      </m:r>
                    </m:oMath>
                  </m:oMathPara>
                </a14:m>
                <a:endParaRPr lang="en-US" sz="2800" b="1" i="1" dirty="0">
                  <a:solidFill>
                    <a:srgbClr val="C00000"/>
                  </a:solidFill>
                </a:endParaRPr>
              </a:p>
            </p:txBody>
          </p:sp>
        </mc:Choice>
        <mc:Fallback xmlns="">
          <p:sp>
            <p:nvSpPr>
              <p:cNvPr id="52" name="Rectangle 1041"/>
              <p:cNvSpPr>
                <a:spLocks noRot="1" noChangeAspect="1" noMove="1" noResize="1" noEditPoints="1" noAdjustHandles="1" noChangeArrowheads="1" noChangeShapeType="1" noTextEdit="1"/>
              </p:cNvSpPr>
              <p:nvPr/>
            </p:nvSpPr>
            <p:spPr bwMode="auto">
              <a:xfrm>
                <a:off x="4823889" y="2795278"/>
                <a:ext cx="740587" cy="52386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64" name="Content Placeholder 4"/>
          <p:cNvGraphicFramePr>
            <a:graphicFrameLocks/>
          </p:cNvGraphicFramePr>
          <p:nvPr/>
        </p:nvGraphicFramePr>
        <p:xfrm>
          <a:off x="2673094" y="5083798"/>
          <a:ext cx="5042178" cy="1112520"/>
        </p:xfrm>
        <a:graphic>
          <a:graphicData uri="http://schemas.openxmlformats.org/drawingml/2006/table">
            <a:tbl>
              <a:tblPr firstRow="1" bandRow="1">
                <a:tableStyleId>{073A0DAA-6AF3-43AB-8588-CEC1D06C72B9}</a:tableStyleId>
              </a:tblPr>
              <a:tblGrid>
                <a:gridCol w="503555">
                  <a:extLst>
                    <a:ext uri="{9D8B030D-6E8A-4147-A177-3AD203B41FA5}">
                      <a16:colId xmlns:a16="http://schemas.microsoft.com/office/drawing/2014/main" val="20000"/>
                    </a:ext>
                  </a:extLst>
                </a:gridCol>
                <a:gridCol w="860743">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559775">
                  <a:extLst>
                    <a:ext uri="{9D8B030D-6E8A-4147-A177-3AD203B41FA5}">
                      <a16:colId xmlns:a16="http://schemas.microsoft.com/office/drawing/2014/main" val="20004"/>
                    </a:ext>
                  </a:extLst>
                </a:gridCol>
                <a:gridCol w="582930">
                  <a:extLst>
                    <a:ext uri="{9D8B030D-6E8A-4147-A177-3AD203B41FA5}">
                      <a16:colId xmlns:a16="http://schemas.microsoft.com/office/drawing/2014/main" val="20005"/>
                    </a:ext>
                  </a:extLst>
                </a:gridCol>
                <a:gridCol w="1108393">
                  <a:extLst>
                    <a:ext uri="{9D8B030D-6E8A-4147-A177-3AD203B41FA5}">
                      <a16:colId xmlns:a16="http://schemas.microsoft.com/office/drawing/2014/main" val="20006"/>
                    </a:ext>
                  </a:extLst>
                </a:gridCol>
              </a:tblGrid>
              <a:tr h="370840">
                <a:tc>
                  <a:txBody>
                    <a:bodyPr/>
                    <a:lstStyle/>
                    <a:p>
                      <a:r>
                        <a:rPr lang="en-US" u="none" dirty="0" err="1"/>
                        <a:t>sid</a:t>
                      </a:r>
                      <a:endParaRPr lang="en-US" u="none"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tc>
                  <a:txBody>
                    <a:bodyPr/>
                    <a:lstStyle/>
                    <a:p>
                      <a:r>
                        <a:rPr lang="en-US" dirty="0" err="1"/>
                        <a:t>sid</a:t>
                      </a:r>
                      <a:endParaRPr lang="en-US" dirty="0"/>
                    </a:p>
                  </a:txBody>
                  <a:tcPr/>
                </a:tc>
                <a:tc>
                  <a:txBody>
                    <a:bodyPr/>
                    <a:lstStyle/>
                    <a:p>
                      <a:r>
                        <a:rPr lang="en-US" dirty="0"/>
                        <a:t>bid</a:t>
                      </a:r>
                    </a:p>
                  </a:txBody>
                  <a:tcPr/>
                </a:tc>
                <a:tc>
                  <a:txBody>
                    <a:bodyPr/>
                    <a:lstStyle/>
                    <a:p>
                      <a:r>
                        <a:rPr lang="en-US" dirty="0"/>
                        <a:t>day</a:t>
                      </a:r>
                    </a:p>
                  </a:txBody>
                  <a:tcPr/>
                </a:tc>
                <a:extLst>
                  <a:ext uri="{0D108BD9-81ED-4DB2-BD59-A6C34878D82A}">
                    <a16:rowId xmlns:a16="http://schemas.microsoft.com/office/drawing/2014/main" val="10000"/>
                  </a:ext>
                </a:extLst>
              </a:tr>
              <a:tr h="370840">
                <a:tc>
                  <a:txBody>
                    <a:bodyPr/>
                    <a:lstStyle/>
                    <a:p>
                      <a:r>
                        <a:rPr lang="en-US" dirty="0"/>
                        <a:t>22</a:t>
                      </a:r>
                    </a:p>
                  </a:txBody>
                  <a:tcPr/>
                </a:tc>
                <a:tc>
                  <a:txBody>
                    <a:bodyPr/>
                    <a:lstStyle/>
                    <a:p>
                      <a:r>
                        <a:rPr lang="en-US" dirty="0"/>
                        <a:t>Dustin</a:t>
                      </a:r>
                    </a:p>
                  </a:txBody>
                  <a:tcPr/>
                </a:tc>
                <a:tc>
                  <a:txBody>
                    <a:bodyPr/>
                    <a:lstStyle/>
                    <a:p>
                      <a:r>
                        <a:rPr lang="en-US" dirty="0"/>
                        <a:t>7</a:t>
                      </a:r>
                    </a:p>
                  </a:txBody>
                  <a:tcPr/>
                </a:tc>
                <a:tc>
                  <a:txBody>
                    <a:bodyPr/>
                    <a:lstStyle/>
                    <a:p>
                      <a:r>
                        <a:rPr lang="en-US" dirty="0"/>
                        <a:t>45.0</a:t>
                      </a:r>
                    </a:p>
                  </a:txBody>
                  <a:tcPr/>
                </a:tc>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tc>
                  <a:txBody>
                    <a:bodyPr/>
                    <a:lstStyle/>
                    <a:p>
                      <a:r>
                        <a:rPr lang="en-US" dirty="0"/>
                        <a:t>58</a:t>
                      </a:r>
                    </a:p>
                  </a:txBody>
                  <a:tcPr/>
                </a:tc>
                <a:tc>
                  <a:txBody>
                    <a:bodyPr/>
                    <a:lstStyle/>
                    <a:p>
                      <a:r>
                        <a:rPr lang="en-US" dirty="0"/>
                        <a:t>103</a:t>
                      </a:r>
                    </a:p>
                  </a:txBody>
                  <a:tcPr/>
                </a:tc>
                <a:tc>
                  <a:txBody>
                    <a:bodyPr/>
                    <a:lstStyle/>
                    <a:p>
                      <a:r>
                        <a:rPr lang="en-US" dirty="0"/>
                        <a:t>11/12/96</a:t>
                      </a:r>
                    </a:p>
                  </a:txBody>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sp>
            <p:nvSpPr>
              <p:cNvPr id="22" name="Text Box 9"/>
              <p:cNvSpPr txBox="1">
                <a:spLocks noChangeArrowheads="1"/>
              </p:cNvSpPr>
              <p:nvPr/>
            </p:nvSpPr>
            <p:spPr bwMode="auto">
              <a:xfrm>
                <a:off x="2839634" y="1131902"/>
                <a:ext cx="3464731"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Calibri" pitchFamily="34" charset="0"/>
                    <a:ea typeface="MS PGothic" pitchFamily="34" charset="-128"/>
                  </a:defRPr>
                </a:lvl1pPr>
                <a:lvl2pPr marL="742950" indent="-285750" eaLnBrk="0" hangingPunct="0">
                  <a:defRPr sz="2400">
                    <a:solidFill>
                      <a:schemeClr val="tx1"/>
                    </a:solidFill>
                    <a:latin typeface="Calibri" pitchFamily="34" charset="0"/>
                    <a:ea typeface="MS PGothic" pitchFamily="34" charset="-128"/>
                  </a:defRPr>
                </a:lvl2pPr>
                <a:lvl3pPr marL="1143000" indent="-228600" eaLnBrk="0" hangingPunct="0">
                  <a:defRPr sz="2400">
                    <a:solidFill>
                      <a:schemeClr val="tx1"/>
                    </a:solidFill>
                    <a:latin typeface="Calibri" pitchFamily="34" charset="0"/>
                    <a:ea typeface="MS PGothic" pitchFamily="34" charset="-128"/>
                  </a:defRPr>
                </a:lvl3pPr>
                <a:lvl4pPr marL="1600200" indent="-228600" eaLnBrk="0" hangingPunct="0">
                  <a:defRPr sz="2400">
                    <a:solidFill>
                      <a:schemeClr val="tx1"/>
                    </a:solidFill>
                    <a:latin typeface="Calibri" pitchFamily="34" charset="0"/>
                    <a:ea typeface="MS PGothic" pitchFamily="34" charset="-128"/>
                  </a:defRPr>
                </a:lvl4pPr>
                <a:lvl5pPr marL="2057400" indent="-228600" eaLnBrk="0" hangingPunct="0">
                  <a:defRPr sz="2400">
                    <a:solidFill>
                      <a:schemeClr val="tx1"/>
                    </a:solidFill>
                    <a:latin typeface="Calibri"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Calibri"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Calibri"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Calibri"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Calibri" pitchFamily="34" charset="0"/>
                    <a:ea typeface="MS PGothic" pitchFamily="34" charset="-128"/>
                  </a:defRPr>
                </a:lvl9pPr>
              </a:lstStyle>
              <a:p>
                <a:pPr eaLnBrk="1" hangingPunct="1"/>
                <a14:m>
                  <m:oMathPara xmlns:m="http://schemas.openxmlformats.org/officeDocument/2006/math">
                    <m:oMathParaPr>
                      <m:jc m:val="center"/>
                    </m:oMathParaPr>
                    <m:oMath xmlns:m="http://schemas.openxmlformats.org/officeDocument/2006/math">
                      <m:r>
                        <a:rPr lang="en-GB" sz="2800" b="1" i="1" smtClean="0">
                          <a:latin typeface="Cambria Math" panose="02040503050406030204" pitchFamily="18" charset="0"/>
                          <a:sym typeface="Symbol" panose="05050102010706020507" pitchFamily="18" charset="2"/>
                        </a:rPr>
                        <m:t>𝑹</m:t>
                      </m:r>
                      <m:sSub>
                        <m:sSubPr>
                          <m:ctrlPr>
                            <a:rPr lang="en-GB" sz="2800" b="0" i="1" smtClean="0">
                              <a:latin typeface="Cambria Math" panose="02040503050406030204" pitchFamily="18" charset="0"/>
                              <a:ea typeface="Cambria Math" panose="02040503050406030204" pitchFamily="18" charset="0"/>
                              <a:sym typeface="Symbol" panose="05050102010706020507" pitchFamily="18" charset="2"/>
                            </a:rPr>
                          </m:ctrlPr>
                        </m:sSubPr>
                        <m:e>
                          <m:r>
                            <a:rPr lang="en-GB" sz="2800" b="0" i="1" smtClean="0">
                              <a:latin typeface="Cambria Math" panose="02040503050406030204" pitchFamily="18" charset="0"/>
                              <a:ea typeface="Cambria Math" panose="02040503050406030204" pitchFamily="18" charset="0"/>
                              <a:sym typeface="Symbol" panose="05050102010706020507" pitchFamily="18" charset="2"/>
                            </a:rPr>
                            <m:t>⋈</m:t>
                          </m:r>
                        </m:e>
                        <m:sub>
                          <m:r>
                            <a:rPr lang="en-GB" sz="2800" b="0" i="1" smtClean="0">
                              <a:latin typeface="Cambria Math" panose="02040503050406030204" pitchFamily="18" charset="0"/>
                              <a:ea typeface="Cambria Math" panose="02040503050406030204" pitchFamily="18" charset="0"/>
                              <a:sym typeface="Symbol" panose="05050102010706020507" pitchFamily="18" charset="2"/>
                            </a:rPr>
                            <m:t>𝐶</m:t>
                          </m:r>
                        </m:sub>
                      </m:sSub>
                      <m:r>
                        <a:rPr lang="en-GB" sz="2800" b="1" i="1" smtClean="0">
                          <a:latin typeface="Cambria Math" panose="02040503050406030204" pitchFamily="18" charset="0"/>
                          <a:ea typeface="Cambria Math" panose="02040503050406030204" pitchFamily="18" charset="0"/>
                          <a:sym typeface="Symbol" panose="05050102010706020507" pitchFamily="18" charset="2"/>
                        </a:rPr>
                        <m:t>𝑪</m:t>
                      </m:r>
                      <m:r>
                        <a:rPr lang="en-GB" sz="2800" b="1" i="1" smtClean="0">
                          <a:latin typeface="Cambria Math" panose="02040503050406030204" pitchFamily="18" charset="0"/>
                          <a:ea typeface="Cambria Math" panose="02040503050406030204" pitchFamily="18" charset="0"/>
                          <a:sym typeface="Symbol" panose="05050102010706020507" pitchFamily="18" charset="2"/>
                        </a:rPr>
                        <m:t>=</m:t>
                      </m:r>
                      <m:sSub>
                        <m:sSubPr>
                          <m:ctrlPr>
                            <a:rPr lang="en-GB" sz="2800" b="1" i="1" smtClean="0">
                              <a:latin typeface="Cambria Math" panose="02040503050406030204" pitchFamily="18" charset="0"/>
                              <a:ea typeface="Cambria Math" panose="02040503050406030204" pitchFamily="18" charset="0"/>
                              <a:sym typeface="Symbol" panose="05050102010706020507" pitchFamily="18" charset="2"/>
                            </a:rPr>
                          </m:ctrlPr>
                        </m:sSubPr>
                        <m:e>
                          <m:r>
                            <a:rPr lang="en-GB" sz="2800" b="1" i="1" smtClean="0">
                              <a:latin typeface="Cambria Math" panose="02040503050406030204" pitchFamily="18" charset="0"/>
                              <a:ea typeface="Cambria Math" panose="02040503050406030204" pitchFamily="18" charset="0"/>
                              <a:sym typeface="Symbol" panose="05050102010706020507" pitchFamily="18" charset="2"/>
                            </a:rPr>
                            <m:t></m:t>
                          </m:r>
                        </m:e>
                        <m:sub>
                          <m:r>
                            <a:rPr lang="en-GB" sz="2800" b="1" i="1" smtClean="0">
                              <a:latin typeface="Cambria Math" panose="02040503050406030204" pitchFamily="18" charset="0"/>
                              <a:ea typeface="Cambria Math" panose="02040503050406030204" pitchFamily="18" charset="0"/>
                              <a:sym typeface="Symbol" panose="05050102010706020507" pitchFamily="18" charset="2"/>
                            </a:rPr>
                            <m:t>𝑪</m:t>
                          </m:r>
                        </m:sub>
                      </m:sSub>
                      <m:d>
                        <m:dPr>
                          <m:ctrlPr>
                            <a:rPr lang="en-GB" sz="2800" b="1" i="1" smtClean="0">
                              <a:latin typeface="Cambria Math" panose="02040503050406030204" pitchFamily="18" charset="0"/>
                              <a:ea typeface="Cambria Math" panose="02040503050406030204" pitchFamily="18" charset="0"/>
                              <a:sym typeface="Symbol" panose="05050102010706020507" pitchFamily="18" charset="2"/>
                            </a:rPr>
                          </m:ctrlPr>
                        </m:dPr>
                        <m:e>
                          <m:r>
                            <a:rPr lang="en-GB" sz="2800" b="1" i="1" smtClean="0">
                              <a:latin typeface="Cambria Math" panose="02040503050406030204" pitchFamily="18" charset="0"/>
                              <a:ea typeface="Cambria Math" panose="02040503050406030204" pitchFamily="18" charset="0"/>
                              <a:sym typeface="Symbol" panose="05050102010706020507" pitchFamily="18" charset="2"/>
                            </a:rPr>
                            <m:t>𝑹</m:t>
                          </m:r>
                          <m:r>
                            <a:rPr lang="en-GB" sz="2800" b="1" i="1" smtClean="0">
                              <a:latin typeface="Cambria Math" panose="02040503050406030204" pitchFamily="18" charset="0"/>
                              <a:ea typeface="Cambria Math" panose="02040503050406030204" pitchFamily="18" charset="0"/>
                              <a:sym typeface="Symbol" panose="05050102010706020507" pitchFamily="18" charset="2"/>
                            </a:rPr>
                            <m:t>×</m:t>
                          </m:r>
                          <m:r>
                            <a:rPr lang="en-GB" sz="2800" b="1" i="1" smtClean="0">
                              <a:latin typeface="Cambria Math" panose="02040503050406030204" pitchFamily="18" charset="0"/>
                              <a:ea typeface="Cambria Math" panose="02040503050406030204" pitchFamily="18" charset="0"/>
                              <a:sym typeface="Symbol" panose="05050102010706020507" pitchFamily="18" charset="2"/>
                            </a:rPr>
                            <m:t>𝑺</m:t>
                          </m:r>
                        </m:e>
                      </m:d>
                    </m:oMath>
                  </m:oMathPara>
                </a14:m>
                <a:endParaRPr lang="en-US" sz="2800" dirty="0">
                  <a:latin typeface="Book Antiqua" pitchFamily="18" charset="0"/>
                </a:endParaRPr>
              </a:p>
            </p:txBody>
          </p:sp>
        </mc:Choice>
        <mc:Fallback xmlns="">
          <p:sp>
            <p:nvSpPr>
              <p:cNvPr id="22" name="Text Box 9"/>
              <p:cNvSpPr txBox="1">
                <a:spLocks noRot="1" noChangeAspect="1" noMove="1" noResize="1" noEditPoints="1" noAdjustHandles="1" noChangeArrowheads="1" noChangeShapeType="1" noTextEdit="1"/>
              </p:cNvSpPr>
              <p:nvPr/>
            </p:nvSpPr>
            <p:spPr bwMode="auto">
              <a:xfrm>
                <a:off x="2839634" y="1131902"/>
                <a:ext cx="3464731" cy="52322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3508688" y="4480999"/>
                <a:ext cx="33709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panose="02040503050406030204" pitchFamily="18" charset="0"/>
                          <a:sym typeface="Symbol" panose="05050102010706020507" pitchFamily="18" charset="2"/>
                        </a:rPr>
                        <m:t>𝑺</m:t>
                      </m:r>
                      <m:r>
                        <a:rPr lang="en-GB" sz="2800" b="1" i="1" smtClean="0">
                          <a:solidFill>
                            <a:schemeClr val="tx1"/>
                          </a:solidFill>
                          <a:latin typeface="Cambria Math" panose="02040503050406030204" pitchFamily="18" charset="0"/>
                          <a:sym typeface="Symbol" panose="05050102010706020507" pitchFamily="18" charset="2"/>
                        </a:rPr>
                        <m:t>𝟏</m:t>
                      </m:r>
                      <m:sSub>
                        <m:sSubPr>
                          <m:ctrlP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ctrlPr>
                        </m:sSubPr>
                        <m:e>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e>
                        <m:sub>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𝑆</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1.</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𝑠𝑖𝑑</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&lt;</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𝑅</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1.</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𝑠𝑖𝑑</m:t>
                          </m:r>
                        </m:sub>
                      </m:sSub>
                      <m:r>
                        <a:rPr lang="en-GB"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𝑹</m:t>
                      </m:r>
                      <m:r>
                        <a:rPr lang="en-GB"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𝟏</m:t>
                      </m:r>
                    </m:oMath>
                  </m:oMathPara>
                </a14:m>
                <a:endParaRPr lang="en-GB" sz="2800"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3508688" y="4480999"/>
                <a:ext cx="3370987" cy="523220"/>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71045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err="1"/>
              <a:t>Equi</a:t>
            </a:r>
            <a:r>
              <a:rPr lang="en-US" dirty="0"/>
              <a:t>-Join</a:t>
            </a:r>
          </a:p>
        </p:txBody>
      </p:sp>
      <p:sp>
        <p:nvSpPr>
          <p:cNvPr id="3" name="Content Placeholder 2"/>
          <p:cNvSpPr>
            <a:spLocks noGrp="1"/>
          </p:cNvSpPr>
          <p:nvPr>
            <p:ph idx="1"/>
          </p:nvPr>
        </p:nvSpPr>
        <p:spPr>
          <a:xfrm>
            <a:off x="457200" y="1219201"/>
            <a:ext cx="8229600" cy="2109346"/>
          </a:xfrm>
        </p:spPr>
        <p:txBody>
          <a:bodyPr/>
          <a:lstStyle/>
          <a:p>
            <a:r>
              <a:rPr lang="en-US" dirty="0">
                <a:solidFill>
                  <a:srgbClr val="C00000"/>
                </a:solidFill>
              </a:rPr>
              <a:t>Special case of theta-join</a:t>
            </a:r>
            <a:r>
              <a:rPr lang="en-US" dirty="0"/>
              <a:t>: condition </a:t>
            </a:r>
            <a:r>
              <a:rPr lang="en-US" i="1" dirty="0"/>
              <a:t>c</a:t>
            </a:r>
            <a:r>
              <a:rPr lang="en-US" dirty="0"/>
              <a:t> contains only conjunction of </a:t>
            </a:r>
            <a:r>
              <a:rPr lang="en-US" i="1" dirty="0">
                <a:solidFill>
                  <a:srgbClr val="C00000"/>
                </a:solidFill>
              </a:rPr>
              <a:t>equalities</a:t>
            </a:r>
            <a:r>
              <a:rPr lang="en-US" dirty="0"/>
              <a:t>.</a:t>
            </a:r>
          </a:p>
          <a:p>
            <a:r>
              <a:rPr lang="en-US" dirty="0"/>
              <a:t>Find </a:t>
            </a:r>
            <a:r>
              <a:rPr lang="en-US" b="1" dirty="0">
                <a:solidFill>
                  <a:srgbClr val="C00000"/>
                </a:solidFill>
              </a:rPr>
              <a:t>all pairs </a:t>
            </a:r>
            <a:r>
              <a:rPr lang="en-US" dirty="0"/>
              <a:t>of sailors in S2 who have same age.</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56</a:t>
            </a:fld>
            <a:endParaRPr lang="en-US" dirty="0"/>
          </a:p>
        </p:txBody>
      </p:sp>
      <mc:AlternateContent xmlns:mc="http://schemas.openxmlformats.org/markup-compatibility/2006" xmlns:a14="http://schemas.microsoft.com/office/drawing/2010/main">
        <mc:Choice Requires="a14">
          <p:sp>
            <p:nvSpPr>
              <p:cNvPr id="6" name="Rectangle 1041"/>
              <p:cNvSpPr>
                <a:spLocks noChangeArrowheads="1"/>
              </p:cNvSpPr>
              <p:nvPr/>
            </p:nvSpPr>
            <p:spPr bwMode="auto">
              <a:xfrm>
                <a:off x="220187" y="3346211"/>
                <a:ext cx="694101"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p>
                <a:pPr/>
                <a14:m>
                  <m:oMathPara xmlns:m="http://schemas.openxmlformats.org/officeDocument/2006/math">
                    <m:oMathParaPr>
                      <m:jc m:val="centerGroup"/>
                    </m:oMathParaPr>
                    <m:oMath xmlns:m="http://schemas.openxmlformats.org/officeDocument/2006/math">
                      <m:r>
                        <a:rPr lang="en-US" sz="2800" b="1" i="1" dirty="0" smtClean="0">
                          <a:solidFill>
                            <a:srgbClr val="C00000"/>
                          </a:solidFill>
                          <a:latin typeface="Cambria Math" panose="02040503050406030204" pitchFamily="18" charset="0"/>
                        </a:rPr>
                        <m:t>𝑺</m:t>
                      </m:r>
                      <m:r>
                        <a:rPr lang="en-US" sz="2800" b="1" i="1" dirty="0" smtClean="0">
                          <a:solidFill>
                            <a:srgbClr val="C00000"/>
                          </a:solidFill>
                          <a:latin typeface="Cambria Math" panose="02040503050406030204" pitchFamily="18" charset="0"/>
                        </a:rPr>
                        <m:t>𝟐</m:t>
                      </m:r>
                    </m:oMath>
                  </m:oMathPara>
                </a14:m>
                <a:endParaRPr lang="en-US" sz="2800" b="1" i="1" dirty="0">
                  <a:solidFill>
                    <a:srgbClr val="C00000"/>
                  </a:solidFill>
                </a:endParaRPr>
              </a:p>
            </p:txBody>
          </p:sp>
        </mc:Choice>
        <mc:Fallback xmlns="">
          <p:sp>
            <p:nvSpPr>
              <p:cNvPr id="6" name="Rectangle 1041"/>
              <p:cNvSpPr>
                <a:spLocks noRot="1" noChangeAspect="1" noMove="1" noResize="1" noEditPoints="1" noAdjustHandles="1" noChangeArrowheads="1" noChangeShapeType="1" noTextEdit="1"/>
              </p:cNvSpPr>
              <p:nvPr/>
            </p:nvSpPr>
            <p:spPr bwMode="auto">
              <a:xfrm>
                <a:off x="220187" y="3346211"/>
                <a:ext cx="694101" cy="523862"/>
              </a:xfrm>
              <a:prstGeom prst="rect">
                <a:avLst/>
              </a:prstGeom>
              <a:blipFill>
                <a:blip r:embed="rId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graphicFrame>
        <p:nvGraphicFramePr>
          <p:cNvPr id="9" name="Content Placeholder 4"/>
          <p:cNvGraphicFramePr>
            <a:graphicFrameLocks/>
          </p:cNvGraphicFramePr>
          <p:nvPr/>
        </p:nvGraphicFramePr>
        <p:xfrm>
          <a:off x="853439" y="3432188"/>
          <a:ext cx="3059812" cy="1854200"/>
        </p:xfrm>
        <a:graphic>
          <a:graphicData uri="http://schemas.openxmlformats.org/drawingml/2006/table">
            <a:tbl>
              <a:tblPr firstRow="1" bandRow="1">
                <a:tableStyleId>{073A0DAA-6AF3-43AB-8588-CEC1D06C72B9}</a:tableStyleId>
              </a:tblPr>
              <a:tblGrid>
                <a:gridCol w="582930">
                  <a:extLst>
                    <a:ext uri="{9D8B030D-6E8A-4147-A177-3AD203B41FA5}">
                      <a16:colId xmlns:a16="http://schemas.microsoft.com/office/drawing/2014/main" val="20000"/>
                    </a:ext>
                  </a:extLst>
                </a:gridCol>
                <a:gridCol w="1050100">
                  <a:extLst>
                    <a:ext uri="{9D8B030D-6E8A-4147-A177-3AD203B41FA5}">
                      <a16:colId xmlns:a16="http://schemas.microsoft.com/office/drawing/2014/main" val="20001"/>
                    </a:ext>
                  </a:extLst>
                </a:gridCol>
                <a:gridCol w="786702">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tblGrid>
              <a:tr h="370840">
                <a:tc>
                  <a:txBody>
                    <a:bodyPr/>
                    <a:lstStyle/>
                    <a:p>
                      <a:r>
                        <a:rPr lang="en-US" u="sng" dirty="0" err="1"/>
                        <a:t>sid</a:t>
                      </a:r>
                      <a:endParaRPr lang="en-US" u="sng" dirty="0"/>
                    </a:p>
                  </a:txBody>
                  <a:tcPr/>
                </a:tc>
                <a:tc>
                  <a:txBody>
                    <a:bodyPr/>
                    <a:lstStyle/>
                    <a:p>
                      <a:r>
                        <a:rPr lang="en-US" dirty="0" err="1"/>
                        <a:t>sname</a:t>
                      </a:r>
                      <a:endParaRPr lang="en-US" dirty="0"/>
                    </a:p>
                  </a:txBody>
                  <a:tcPr/>
                </a:tc>
                <a:tc>
                  <a:txBody>
                    <a:bodyPr/>
                    <a:lstStyle/>
                    <a:p>
                      <a:r>
                        <a:rPr lang="en-US" dirty="0"/>
                        <a:t>rating</a:t>
                      </a:r>
                    </a:p>
                  </a:txBody>
                  <a:tcPr/>
                </a:tc>
                <a:tc>
                  <a:txBody>
                    <a:bodyPr/>
                    <a:lstStyle/>
                    <a:p>
                      <a:r>
                        <a:rPr lang="en-US" dirty="0"/>
                        <a:t>age</a:t>
                      </a:r>
                    </a:p>
                  </a:txBody>
                  <a:tcPr/>
                </a:tc>
                <a:extLst>
                  <a:ext uri="{0D108BD9-81ED-4DB2-BD59-A6C34878D82A}">
                    <a16:rowId xmlns:a16="http://schemas.microsoft.com/office/drawing/2014/main" val="10000"/>
                  </a:ext>
                </a:extLst>
              </a:tr>
              <a:tr h="370840">
                <a:tc>
                  <a:txBody>
                    <a:bodyPr/>
                    <a:lstStyle/>
                    <a:p>
                      <a:r>
                        <a:rPr lang="en-US" dirty="0"/>
                        <a:t>28</a:t>
                      </a:r>
                    </a:p>
                  </a:txBody>
                  <a:tcPr/>
                </a:tc>
                <a:tc>
                  <a:txBody>
                    <a:bodyPr/>
                    <a:lstStyle/>
                    <a:p>
                      <a:r>
                        <a:rPr lang="en-US" dirty="0" err="1"/>
                        <a:t>yuppy</a:t>
                      </a:r>
                      <a:endParaRPr lang="en-US" dirty="0"/>
                    </a:p>
                  </a:txBody>
                  <a:tcPr/>
                </a:tc>
                <a:tc>
                  <a:txBody>
                    <a:bodyPr/>
                    <a:lstStyle/>
                    <a:p>
                      <a:r>
                        <a:rPr lang="en-US" dirty="0"/>
                        <a:t>9</a:t>
                      </a:r>
                    </a:p>
                  </a:txBody>
                  <a:tcPr/>
                </a:tc>
                <a:tc>
                  <a:txBody>
                    <a:bodyPr/>
                    <a:lstStyle/>
                    <a:p>
                      <a:r>
                        <a:rPr lang="en-US" dirty="0"/>
                        <a:t>35.0</a:t>
                      </a:r>
                    </a:p>
                  </a:txBody>
                  <a:tcPr/>
                </a:tc>
                <a:extLst>
                  <a:ext uri="{0D108BD9-81ED-4DB2-BD59-A6C34878D82A}">
                    <a16:rowId xmlns:a16="http://schemas.microsoft.com/office/drawing/2014/main" val="10001"/>
                  </a:ext>
                </a:extLst>
              </a:tr>
              <a:tr h="370840">
                <a:tc>
                  <a:txBody>
                    <a:bodyPr/>
                    <a:lstStyle/>
                    <a:p>
                      <a:r>
                        <a:rPr lang="en-US" dirty="0"/>
                        <a:t>31</a:t>
                      </a:r>
                    </a:p>
                  </a:txBody>
                  <a:tcPr/>
                </a:tc>
                <a:tc>
                  <a:txBody>
                    <a:bodyPr/>
                    <a:lstStyle/>
                    <a:p>
                      <a:r>
                        <a:rPr lang="en-US" dirty="0"/>
                        <a:t>Lubber</a:t>
                      </a:r>
                    </a:p>
                  </a:txBody>
                  <a:tcPr/>
                </a:tc>
                <a:tc>
                  <a:txBody>
                    <a:bodyPr/>
                    <a:lstStyle/>
                    <a:p>
                      <a:r>
                        <a:rPr lang="en-US" dirty="0"/>
                        <a:t>8</a:t>
                      </a:r>
                    </a:p>
                  </a:txBody>
                  <a:tcPr/>
                </a:tc>
                <a:tc>
                  <a:txBody>
                    <a:bodyPr/>
                    <a:lstStyle/>
                    <a:p>
                      <a:r>
                        <a:rPr lang="en-US" dirty="0"/>
                        <a:t>55.5</a:t>
                      </a:r>
                    </a:p>
                  </a:txBody>
                  <a:tcPr/>
                </a:tc>
                <a:extLst>
                  <a:ext uri="{0D108BD9-81ED-4DB2-BD59-A6C34878D82A}">
                    <a16:rowId xmlns:a16="http://schemas.microsoft.com/office/drawing/2014/main" val="10002"/>
                  </a:ext>
                </a:extLst>
              </a:tr>
              <a:tr h="370840">
                <a:tc>
                  <a:txBody>
                    <a:bodyPr/>
                    <a:lstStyle/>
                    <a:p>
                      <a:r>
                        <a:rPr lang="en-US" dirty="0"/>
                        <a:t>44</a:t>
                      </a:r>
                    </a:p>
                  </a:txBody>
                  <a:tcPr/>
                </a:tc>
                <a:tc>
                  <a:txBody>
                    <a:bodyPr/>
                    <a:lstStyle/>
                    <a:p>
                      <a:r>
                        <a:rPr lang="en-US" dirty="0"/>
                        <a:t>guppy</a:t>
                      </a:r>
                    </a:p>
                  </a:txBody>
                  <a:tcPr/>
                </a:tc>
                <a:tc>
                  <a:txBody>
                    <a:bodyPr/>
                    <a:lstStyle/>
                    <a:p>
                      <a:r>
                        <a:rPr lang="en-US" dirty="0"/>
                        <a:t>5</a:t>
                      </a:r>
                    </a:p>
                  </a:txBody>
                  <a:tcPr/>
                </a:tc>
                <a:tc>
                  <a:txBody>
                    <a:bodyPr/>
                    <a:lstStyle/>
                    <a:p>
                      <a:r>
                        <a:rPr lang="en-US" dirty="0"/>
                        <a:t>35.0</a:t>
                      </a:r>
                    </a:p>
                  </a:txBody>
                  <a:tcPr/>
                </a:tc>
                <a:extLst>
                  <a:ext uri="{0D108BD9-81ED-4DB2-BD59-A6C34878D82A}">
                    <a16:rowId xmlns:a16="http://schemas.microsoft.com/office/drawing/2014/main" val="10003"/>
                  </a:ext>
                </a:extLst>
              </a:tr>
              <a:tr h="370840">
                <a:tc>
                  <a:txBody>
                    <a:bodyPr/>
                    <a:lstStyle/>
                    <a:p>
                      <a:r>
                        <a:rPr lang="en-US" dirty="0"/>
                        <a:t>58</a:t>
                      </a:r>
                    </a:p>
                  </a:txBody>
                  <a:tcPr/>
                </a:tc>
                <a:tc>
                  <a:txBody>
                    <a:bodyPr/>
                    <a:lstStyle/>
                    <a:p>
                      <a:r>
                        <a:rPr lang="en-US" dirty="0"/>
                        <a:t>Rusty</a:t>
                      </a:r>
                    </a:p>
                  </a:txBody>
                  <a:tcPr/>
                </a:tc>
                <a:tc>
                  <a:txBody>
                    <a:bodyPr/>
                    <a:lstStyle/>
                    <a:p>
                      <a:r>
                        <a:rPr lang="en-US" dirty="0"/>
                        <a:t>10</a:t>
                      </a:r>
                    </a:p>
                  </a:txBody>
                  <a:tcPr/>
                </a:tc>
                <a:tc>
                  <a:txBody>
                    <a:bodyPr/>
                    <a:lstStyle/>
                    <a:p>
                      <a:r>
                        <a:rPr lang="en-US" dirty="0"/>
                        <a:t>35.0</a:t>
                      </a:r>
                    </a:p>
                  </a:txBody>
                  <a:tcPr/>
                </a:tc>
                <a:extLst>
                  <a:ext uri="{0D108BD9-81ED-4DB2-BD59-A6C34878D82A}">
                    <a16:rowId xmlns:a16="http://schemas.microsoft.com/office/drawing/2014/main" val="10004"/>
                  </a:ext>
                </a:extLst>
              </a:tr>
            </a:tbl>
          </a:graphicData>
        </a:graphic>
      </p:graphicFrame>
      <p:sp>
        <p:nvSpPr>
          <p:cNvPr id="32" name="Oval 31"/>
          <p:cNvSpPr/>
          <p:nvPr/>
        </p:nvSpPr>
        <p:spPr>
          <a:xfrm>
            <a:off x="3995936" y="3064271"/>
            <a:ext cx="142876" cy="142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995936" y="3539109"/>
            <a:ext cx="142876" cy="142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995936" y="3994938"/>
            <a:ext cx="142876" cy="142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3997076" y="5301208"/>
            <a:ext cx="142876" cy="14287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2" name="Rectangle 41"/>
              <p:cNvSpPr/>
              <p:nvPr/>
            </p:nvSpPr>
            <p:spPr>
              <a:xfrm>
                <a:off x="4138812" y="2878567"/>
                <a:ext cx="3480953" cy="5582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panose="02040503050406030204" pitchFamily="18" charset="0"/>
                          <a:sym typeface="Symbol" panose="05050102010706020507" pitchFamily="18" charset="2"/>
                        </a:rPr>
                        <m:t>𝑺</m:t>
                      </m:r>
                      <m:r>
                        <a:rPr lang="en-GB" sz="2800" b="1" i="1" smtClean="0">
                          <a:solidFill>
                            <a:schemeClr val="tx1"/>
                          </a:solidFill>
                          <a:latin typeface="Cambria Math" panose="02040503050406030204" pitchFamily="18" charset="0"/>
                          <a:sym typeface="Symbol" panose="05050102010706020507" pitchFamily="18" charset="2"/>
                        </a:rPr>
                        <m:t>𝟏</m:t>
                      </m:r>
                      <m:sSub>
                        <m:sSubPr>
                          <m:ctrlP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ctrlPr>
                        </m:sSubPr>
                        <m:e>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e>
                        <m:sub>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𝑆</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1.</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𝑆</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2.</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sub>
                      </m:sSub>
                      <m:r>
                        <a:rPr lang="en-GB"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𝑺</m:t>
                      </m:r>
                      <m:r>
                        <a:rPr lang="en-GB"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𝟐</m:t>
                      </m:r>
                    </m:oMath>
                  </m:oMathPara>
                </a14:m>
                <a:endParaRPr lang="en-GB" sz="2800" dirty="0">
                  <a:solidFill>
                    <a:schemeClr val="tx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4138812" y="2878567"/>
                <a:ext cx="3480953" cy="558230"/>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Rectangle 42"/>
              <p:cNvSpPr/>
              <p:nvPr/>
            </p:nvSpPr>
            <p:spPr>
              <a:xfrm>
                <a:off x="4138812" y="3320490"/>
                <a:ext cx="4791696" cy="5640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2800" b="1" i="1" smtClean="0">
                          <a:solidFill>
                            <a:schemeClr val="tx1"/>
                          </a:solidFill>
                          <a:latin typeface="Cambria Math" panose="02040503050406030204" pitchFamily="18" charset="0"/>
                          <a:sym typeface="Symbol" panose="05050102010706020507" pitchFamily="18" charset="2"/>
                        </a:rPr>
                        <m:t>𝑺</m:t>
                      </m:r>
                      <m:r>
                        <a:rPr lang="en-GB" sz="2800" b="1" i="1" smtClean="0">
                          <a:solidFill>
                            <a:schemeClr val="tx1"/>
                          </a:solidFill>
                          <a:latin typeface="Cambria Math" panose="02040503050406030204" pitchFamily="18" charset="0"/>
                          <a:sym typeface="Symbol" panose="05050102010706020507" pitchFamily="18" charset="2"/>
                        </a:rPr>
                        <m:t>𝟏</m:t>
                      </m:r>
                      <m:sSub>
                        <m:sSubPr>
                          <m:ctrlP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ctrlPr>
                        </m:sSubPr>
                        <m:e>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e>
                        <m:sub>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2</m:t>
                          </m:r>
                        </m:sub>
                      </m:sSub>
                      <m:sSub>
                        <m:sSubPr>
                          <m:ctrlPr>
                            <a:rPr lang="el-GR"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ctrlPr>
                        </m:sSubPr>
                        <m:e>
                          <m:r>
                            <a:rPr lang="el-GR" sz="280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m:t>
                          </m:r>
                        </m:e>
                        <m:sub>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b="0"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2</m:t>
                          </m:r>
                        </m:sub>
                      </m:sSub>
                      <m:r>
                        <a:rPr lang="en-GB"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m:t>
                      </m:r>
                      <m:r>
                        <a:rPr lang="en-GB"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𝑺</m:t>
                      </m:r>
                      <m:r>
                        <a:rPr lang="en-GB"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𝟐</m:t>
                      </m:r>
                      <m:r>
                        <a:rPr lang="en-GB" sz="2800" b="1" i="1" smtClean="0">
                          <a:solidFill>
                            <a:schemeClr val="tx1"/>
                          </a:solidFill>
                          <a:latin typeface="Cambria Math" panose="02040503050406030204" pitchFamily="18" charset="0"/>
                          <a:ea typeface="Cambria Math" panose="02040503050406030204" pitchFamily="18" charset="0"/>
                          <a:sym typeface="Symbol" panose="05050102010706020507" pitchFamily="18" charset="2"/>
                        </a:rPr>
                        <m:t>)</m:t>
                      </m:r>
                    </m:oMath>
                  </m:oMathPara>
                </a14:m>
                <a:endParaRPr lang="en-GB" sz="2800" dirty="0">
                  <a:solidFill>
                    <a:schemeClr val="tx1"/>
                  </a:solidFill>
                </a:endParaRPr>
              </a:p>
            </p:txBody>
          </p:sp>
        </mc:Choice>
        <mc:Fallback xmlns="">
          <p:sp>
            <p:nvSpPr>
              <p:cNvPr id="43" name="Rectangle 42"/>
              <p:cNvSpPr>
                <a:spLocks noRot="1" noChangeAspect="1" noMove="1" noResize="1" noEditPoints="1" noAdjustHandles="1" noChangeArrowheads="1" noChangeShapeType="1" noTextEdit="1"/>
              </p:cNvSpPr>
              <p:nvPr/>
            </p:nvSpPr>
            <p:spPr>
              <a:xfrm>
                <a:off x="4138812" y="3320490"/>
                <a:ext cx="4791696" cy="564001"/>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Rectangle 54"/>
              <p:cNvSpPr/>
              <p:nvPr/>
            </p:nvSpPr>
            <p:spPr>
              <a:xfrm>
                <a:off x="4139952" y="3755359"/>
                <a:ext cx="4932642" cy="128516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2800" b="1" i="1" smtClean="0">
                              <a:solidFill>
                                <a:schemeClr val="tx1"/>
                              </a:solidFill>
                              <a:latin typeface="Cambria Math" panose="02040503050406030204" pitchFamily="18" charset="0"/>
                              <a:sym typeface="Symbol" panose="05050102010706020507" pitchFamily="18" charset="2"/>
                            </a:rPr>
                          </m:ctrlPr>
                        </m:sSubPr>
                        <m:e>
                          <m:r>
                            <a:rPr lang="en-GB" sz="2800" b="0" i="1" smtClean="0">
                              <a:solidFill>
                                <a:schemeClr val="tx1"/>
                              </a:solidFill>
                              <a:latin typeface="Cambria Math" panose="02040503050406030204" pitchFamily="18" charset="0"/>
                              <a:sym typeface="Symbol" panose="05050102010706020507" pitchFamily="18" charset="2"/>
                            </a:rPr>
                            <m:t></m:t>
                          </m:r>
                        </m:e>
                        <m:sub>
                          <m:r>
                            <a:rPr lang="en-GB" sz="2800" b="1" i="1" smtClean="0">
                              <a:solidFill>
                                <a:schemeClr val="tx1"/>
                              </a:solidFill>
                              <a:latin typeface="Cambria Math" panose="02040503050406030204" pitchFamily="18" charset="0"/>
                              <a:sym typeface="Symbol" panose="05050102010706020507" pitchFamily="18" charset="2"/>
                            </a:rPr>
                            <m:t>𝒔𝒊𝒅</m:t>
                          </m:r>
                          <m:r>
                            <a:rPr lang="en-GB" sz="2800" b="1" i="1" smtClean="0">
                              <a:solidFill>
                                <a:schemeClr val="tx1"/>
                              </a:solidFill>
                              <a:latin typeface="Cambria Math" panose="02040503050406030204" pitchFamily="18" charset="0"/>
                              <a:sym typeface="Symbol" panose="05050102010706020507" pitchFamily="18" charset="2"/>
                            </a:rPr>
                            <m:t>𝟏</m:t>
                          </m:r>
                          <m:r>
                            <a:rPr lang="en-GB" sz="2800" b="1" i="1" smtClean="0">
                              <a:solidFill>
                                <a:schemeClr val="tx1"/>
                              </a:solidFill>
                              <a:latin typeface="Cambria Math" panose="02040503050406030204" pitchFamily="18" charset="0"/>
                              <a:sym typeface="Symbol" panose="05050102010706020507" pitchFamily="18" charset="2"/>
                            </a:rPr>
                            <m:t>!=</m:t>
                          </m:r>
                          <m:r>
                            <a:rPr lang="en-GB" sz="2800" b="1" i="1" smtClean="0">
                              <a:solidFill>
                                <a:schemeClr val="tx1"/>
                              </a:solidFill>
                              <a:latin typeface="Cambria Math" panose="02040503050406030204" pitchFamily="18" charset="0"/>
                              <a:sym typeface="Symbol" panose="05050102010706020507" pitchFamily="18" charset="2"/>
                            </a:rPr>
                            <m:t>𝒔𝒊𝒅</m:t>
                          </m:r>
                          <m:r>
                            <a:rPr lang="en-GB" sz="2800" b="1" i="1" smtClean="0">
                              <a:solidFill>
                                <a:schemeClr val="tx1"/>
                              </a:solidFill>
                              <a:latin typeface="Cambria Math" panose="02040503050406030204" pitchFamily="18" charset="0"/>
                              <a:sym typeface="Symbol" panose="05050102010706020507" pitchFamily="18" charset="2"/>
                            </a:rPr>
                            <m:t>𝟐</m:t>
                          </m:r>
                        </m:sub>
                      </m:sSub>
                    </m:oMath>
                  </m:oMathPara>
                </a14:m>
                <a:endParaRPr lang="en-GB" sz="2800" b="1" i="1" dirty="0">
                  <a:solidFill>
                    <a:schemeClr val="tx1"/>
                  </a:solidFill>
                  <a:latin typeface="Cambria Math" panose="02040503050406030204" pitchFamily="18" charset="0"/>
                  <a:sym typeface="Symbol" panose="05050102010706020507" pitchFamily="18" charset="2"/>
                </a:endParaRPr>
              </a:p>
              <a:p>
                <a:pPr/>
                <a14:m>
                  <m:oMathPara xmlns:m="http://schemas.openxmlformats.org/officeDocument/2006/math">
                    <m:oMathParaPr>
                      <m:jc m:val="left"/>
                    </m:oMathParaPr>
                    <m:oMath xmlns:m="http://schemas.openxmlformats.org/officeDocument/2006/math">
                      <m:d>
                        <m:dPr>
                          <m:ctrlPr>
                            <a:rPr lang="en-GB" sz="2800" b="1" i="1" smtClean="0">
                              <a:solidFill>
                                <a:schemeClr val="tx1"/>
                              </a:solidFill>
                              <a:latin typeface="Cambria Math" panose="02040503050406030204" pitchFamily="18" charset="0"/>
                              <a:sym typeface="Symbol" panose="05050102010706020507" pitchFamily="18" charset="2"/>
                            </a:rPr>
                          </m:ctrlPr>
                        </m:dPr>
                        <m:e>
                          <m:r>
                            <a:rPr lang="en-GB" sz="2800" b="1" i="1">
                              <a:solidFill>
                                <a:schemeClr val="tx1"/>
                              </a:solidFill>
                              <a:latin typeface="Cambria Math" panose="02040503050406030204" pitchFamily="18" charset="0"/>
                              <a:sym typeface="Symbol" panose="05050102010706020507" pitchFamily="18" charset="2"/>
                            </a:rPr>
                            <m:t>𝑺</m:t>
                          </m:r>
                          <m:r>
                            <a:rPr lang="en-GB" sz="2800" b="1" i="1">
                              <a:solidFill>
                                <a:schemeClr val="tx1"/>
                              </a:solidFill>
                              <a:latin typeface="Cambria Math" panose="02040503050406030204" pitchFamily="18" charset="0"/>
                              <a:sym typeface="Symbol" panose="05050102010706020507" pitchFamily="18" charset="2"/>
                            </a:rPr>
                            <m:t>𝟏</m:t>
                          </m:r>
                          <m:sSub>
                            <m:sSubPr>
                              <m:ctrlP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ctrlPr>
                            </m:sSubPr>
                            <m:e>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e>
                            <m:sub>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2</m:t>
                              </m:r>
                            </m:sub>
                          </m:sSub>
                          <m:sSub>
                            <m:sSubPr>
                              <m:ctrlPr>
                                <a:rPr lang="el-GR" sz="2800" b="1" i="1">
                                  <a:solidFill>
                                    <a:schemeClr val="tx1"/>
                                  </a:solidFill>
                                  <a:latin typeface="Cambria Math" panose="02040503050406030204" pitchFamily="18" charset="0"/>
                                  <a:ea typeface="Cambria Math" panose="02040503050406030204" pitchFamily="18" charset="0"/>
                                  <a:sym typeface="Symbol" panose="05050102010706020507" pitchFamily="18" charset="2"/>
                                </a:rPr>
                              </m:ctrlPr>
                            </m:sSubPr>
                            <m:e>
                              <m:r>
                                <a:rPr lang="el-GR"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e>
                            <m:sub>
                              <m:eqArr>
                                <m:eqArrPr>
                                  <m:ctrlP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ctrlPr>
                                </m:eqArrPr>
                                <m:e>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2</m:t>
                                  </m:r>
                                </m:e>
                                <m:e>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𝑠𝑖𝑑</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𝑠𝑖𝑑</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2</m:t>
                                  </m:r>
                                </m:e>
                              </m:eqArr>
                            </m:sub>
                          </m:sSub>
                          <m:d>
                            <m:dPr>
                              <m:ctrlPr>
                                <a:rPr lang="en-GB" sz="2800" b="1" i="1">
                                  <a:solidFill>
                                    <a:schemeClr val="tx1"/>
                                  </a:solidFill>
                                  <a:latin typeface="Cambria Math" panose="02040503050406030204" pitchFamily="18" charset="0"/>
                                  <a:ea typeface="Cambria Math" panose="02040503050406030204" pitchFamily="18" charset="0"/>
                                  <a:sym typeface="Symbol" panose="05050102010706020507" pitchFamily="18" charset="2"/>
                                </a:rPr>
                              </m:ctrlPr>
                            </m:dPr>
                            <m:e>
                              <m:r>
                                <a:rPr lang="en-GB" sz="2800" b="1" i="1">
                                  <a:solidFill>
                                    <a:schemeClr val="tx1"/>
                                  </a:solidFill>
                                  <a:latin typeface="Cambria Math" panose="02040503050406030204" pitchFamily="18" charset="0"/>
                                  <a:ea typeface="Cambria Math" panose="02040503050406030204" pitchFamily="18" charset="0"/>
                                  <a:sym typeface="Symbol" panose="05050102010706020507" pitchFamily="18" charset="2"/>
                                </a:rPr>
                                <m:t>𝑺</m:t>
                              </m:r>
                              <m:r>
                                <a:rPr lang="en-GB" sz="2800" b="1" i="1">
                                  <a:solidFill>
                                    <a:schemeClr val="tx1"/>
                                  </a:solidFill>
                                  <a:latin typeface="Cambria Math" panose="02040503050406030204" pitchFamily="18" charset="0"/>
                                  <a:ea typeface="Cambria Math" panose="02040503050406030204" pitchFamily="18" charset="0"/>
                                  <a:sym typeface="Symbol" panose="05050102010706020507" pitchFamily="18" charset="2"/>
                                </a:rPr>
                                <m:t>𝟐</m:t>
                              </m:r>
                            </m:e>
                          </m:d>
                        </m:e>
                      </m:d>
                    </m:oMath>
                  </m:oMathPara>
                </a14:m>
                <a:endParaRPr lang="en-GB" sz="2800" b="1" i="1" dirty="0">
                  <a:solidFill>
                    <a:schemeClr val="tx1"/>
                  </a:solidFill>
                  <a:latin typeface="Cambria Math" panose="02040503050406030204" pitchFamily="18" charset="0"/>
                  <a:sym typeface="Symbol" panose="05050102010706020507" pitchFamily="18" charset="2"/>
                </a:endParaRPr>
              </a:p>
            </p:txBody>
          </p:sp>
        </mc:Choice>
        <mc:Fallback xmlns="">
          <p:sp>
            <p:nvSpPr>
              <p:cNvPr id="55" name="Rectangle 54"/>
              <p:cNvSpPr>
                <a:spLocks noRot="1" noChangeAspect="1" noMove="1" noResize="1" noEditPoints="1" noAdjustHandles="1" noChangeArrowheads="1" noChangeShapeType="1" noTextEdit="1"/>
              </p:cNvSpPr>
              <p:nvPr/>
            </p:nvSpPr>
            <p:spPr>
              <a:xfrm>
                <a:off x="4139952" y="3755359"/>
                <a:ext cx="4932642" cy="1285160"/>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Rectangle 56"/>
              <p:cNvSpPr/>
              <p:nvPr/>
            </p:nvSpPr>
            <p:spPr>
              <a:xfrm>
                <a:off x="4138812" y="5064330"/>
                <a:ext cx="4932642" cy="1285160"/>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GB" sz="2800" b="1" i="1" smtClean="0">
                              <a:solidFill>
                                <a:schemeClr val="tx1"/>
                              </a:solidFill>
                              <a:latin typeface="Cambria Math" panose="02040503050406030204" pitchFamily="18" charset="0"/>
                              <a:sym typeface="Symbol" panose="05050102010706020507" pitchFamily="18" charset="2"/>
                            </a:rPr>
                          </m:ctrlPr>
                        </m:sSubPr>
                        <m:e>
                          <m:r>
                            <a:rPr lang="en-GB" sz="2800" b="0" i="1" smtClean="0">
                              <a:solidFill>
                                <a:schemeClr val="tx1"/>
                              </a:solidFill>
                              <a:latin typeface="Cambria Math" panose="02040503050406030204" pitchFamily="18" charset="0"/>
                              <a:sym typeface="Symbol" panose="05050102010706020507" pitchFamily="18" charset="2"/>
                            </a:rPr>
                            <m:t></m:t>
                          </m:r>
                        </m:e>
                        <m:sub>
                          <m:r>
                            <a:rPr lang="en-GB" sz="2800" b="1" i="1" smtClean="0">
                              <a:solidFill>
                                <a:schemeClr val="tx1"/>
                              </a:solidFill>
                              <a:latin typeface="Cambria Math" panose="02040503050406030204" pitchFamily="18" charset="0"/>
                              <a:sym typeface="Symbol" panose="05050102010706020507" pitchFamily="18" charset="2"/>
                            </a:rPr>
                            <m:t>𝒔𝒊𝒅</m:t>
                          </m:r>
                          <m:r>
                            <a:rPr lang="en-GB" sz="2800" b="1" i="1" smtClean="0">
                              <a:solidFill>
                                <a:schemeClr val="tx1"/>
                              </a:solidFill>
                              <a:latin typeface="Cambria Math" panose="02040503050406030204" pitchFamily="18" charset="0"/>
                              <a:sym typeface="Symbol" panose="05050102010706020507" pitchFamily="18" charset="2"/>
                            </a:rPr>
                            <m:t>𝟏</m:t>
                          </m:r>
                          <m:r>
                            <a:rPr lang="en-GB" sz="2800" b="1" i="1" smtClean="0">
                              <a:solidFill>
                                <a:schemeClr val="tx1"/>
                              </a:solidFill>
                              <a:latin typeface="Cambria Math" panose="02040503050406030204" pitchFamily="18" charset="0"/>
                              <a:sym typeface="Symbol" panose="05050102010706020507" pitchFamily="18" charset="2"/>
                            </a:rPr>
                            <m:t>&lt;</m:t>
                          </m:r>
                          <m:r>
                            <a:rPr lang="en-GB" sz="2800" b="1" i="1" smtClean="0">
                              <a:solidFill>
                                <a:schemeClr val="tx1"/>
                              </a:solidFill>
                              <a:latin typeface="Cambria Math" panose="02040503050406030204" pitchFamily="18" charset="0"/>
                              <a:sym typeface="Symbol" panose="05050102010706020507" pitchFamily="18" charset="2"/>
                            </a:rPr>
                            <m:t>𝒔𝒊𝒅</m:t>
                          </m:r>
                          <m:r>
                            <a:rPr lang="en-GB" sz="2800" b="1" i="1" smtClean="0">
                              <a:solidFill>
                                <a:schemeClr val="tx1"/>
                              </a:solidFill>
                              <a:latin typeface="Cambria Math" panose="02040503050406030204" pitchFamily="18" charset="0"/>
                              <a:sym typeface="Symbol" panose="05050102010706020507" pitchFamily="18" charset="2"/>
                            </a:rPr>
                            <m:t>𝟐</m:t>
                          </m:r>
                        </m:sub>
                      </m:sSub>
                    </m:oMath>
                  </m:oMathPara>
                </a14:m>
                <a:endParaRPr lang="en-GB" sz="2800" b="1" i="1" dirty="0">
                  <a:solidFill>
                    <a:schemeClr val="tx1"/>
                  </a:solidFill>
                  <a:latin typeface="Cambria Math" panose="02040503050406030204" pitchFamily="18" charset="0"/>
                  <a:sym typeface="Symbol" panose="05050102010706020507" pitchFamily="18" charset="2"/>
                </a:endParaRPr>
              </a:p>
              <a:p>
                <a:pPr/>
                <a14:m>
                  <m:oMathPara xmlns:m="http://schemas.openxmlformats.org/officeDocument/2006/math">
                    <m:oMathParaPr>
                      <m:jc m:val="left"/>
                    </m:oMathParaPr>
                    <m:oMath xmlns:m="http://schemas.openxmlformats.org/officeDocument/2006/math">
                      <m:d>
                        <m:dPr>
                          <m:ctrlPr>
                            <a:rPr lang="en-GB" sz="2800" b="1" i="1" smtClean="0">
                              <a:solidFill>
                                <a:schemeClr val="tx1"/>
                              </a:solidFill>
                              <a:latin typeface="Cambria Math" panose="02040503050406030204" pitchFamily="18" charset="0"/>
                              <a:sym typeface="Symbol" panose="05050102010706020507" pitchFamily="18" charset="2"/>
                            </a:rPr>
                          </m:ctrlPr>
                        </m:dPr>
                        <m:e>
                          <m:r>
                            <a:rPr lang="en-GB" sz="2800" b="1" i="1">
                              <a:solidFill>
                                <a:schemeClr val="tx1"/>
                              </a:solidFill>
                              <a:latin typeface="Cambria Math" panose="02040503050406030204" pitchFamily="18" charset="0"/>
                              <a:sym typeface="Symbol" panose="05050102010706020507" pitchFamily="18" charset="2"/>
                            </a:rPr>
                            <m:t>𝑺</m:t>
                          </m:r>
                          <m:r>
                            <a:rPr lang="en-GB" sz="2800" b="1" i="1">
                              <a:solidFill>
                                <a:schemeClr val="tx1"/>
                              </a:solidFill>
                              <a:latin typeface="Cambria Math" panose="02040503050406030204" pitchFamily="18" charset="0"/>
                              <a:sym typeface="Symbol" panose="05050102010706020507" pitchFamily="18" charset="2"/>
                            </a:rPr>
                            <m:t>𝟏</m:t>
                          </m:r>
                          <m:sSub>
                            <m:sSubPr>
                              <m:ctrlP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ctrlPr>
                            </m:sSubPr>
                            <m:e>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e>
                            <m:sub>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2</m:t>
                              </m:r>
                            </m:sub>
                          </m:sSub>
                          <m:sSub>
                            <m:sSubPr>
                              <m:ctrlPr>
                                <a:rPr lang="el-GR" sz="2800" b="1" i="1">
                                  <a:solidFill>
                                    <a:schemeClr val="tx1"/>
                                  </a:solidFill>
                                  <a:latin typeface="Cambria Math" panose="02040503050406030204" pitchFamily="18" charset="0"/>
                                  <a:ea typeface="Cambria Math" panose="02040503050406030204" pitchFamily="18" charset="0"/>
                                  <a:sym typeface="Symbol" panose="05050102010706020507" pitchFamily="18" charset="2"/>
                                </a:rPr>
                              </m:ctrlPr>
                            </m:sSubPr>
                            <m:e>
                              <m:r>
                                <a:rPr lang="el-GR"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e>
                            <m:sub>
                              <m:eqArr>
                                <m:eqArrPr>
                                  <m:ctrlP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ctrlPr>
                                </m:eqArrPr>
                                <m:e>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𝑎𝑔𝑒</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2</m:t>
                                  </m:r>
                                </m:e>
                                <m:e>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𝑠𝑖𝑑</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𝑠𝑖𝑑</m:t>
                                  </m:r>
                                  <m:r>
                                    <a:rPr lang="en-GB" sz="2800" i="1">
                                      <a:solidFill>
                                        <a:schemeClr val="tx1"/>
                                      </a:solidFill>
                                      <a:latin typeface="Cambria Math" panose="02040503050406030204" pitchFamily="18" charset="0"/>
                                      <a:ea typeface="Cambria Math" panose="02040503050406030204" pitchFamily="18" charset="0"/>
                                      <a:sym typeface="Symbol" panose="05050102010706020507" pitchFamily="18" charset="2"/>
                                    </a:rPr>
                                    <m:t>2</m:t>
                                  </m:r>
                                </m:e>
                              </m:eqArr>
                            </m:sub>
                          </m:sSub>
                          <m:d>
                            <m:dPr>
                              <m:ctrlPr>
                                <a:rPr lang="en-GB" sz="2800" b="1" i="1">
                                  <a:solidFill>
                                    <a:schemeClr val="tx1"/>
                                  </a:solidFill>
                                  <a:latin typeface="Cambria Math" panose="02040503050406030204" pitchFamily="18" charset="0"/>
                                  <a:ea typeface="Cambria Math" panose="02040503050406030204" pitchFamily="18" charset="0"/>
                                  <a:sym typeface="Symbol" panose="05050102010706020507" pitchFamily="18" charset="2"/>
                                </a:rPr>
                              </m:ctrlPr>
                            </m:dPr>
                            <m:e>
                              <m:r>
                                <a:rPr lang="en-GB" sz="2800" b="1" i="1">
                                  <a:solidFill>
                                    <a:schemeClr val="tx1"/>
                                  </a:solidFill>
                                  <a:latin typeface="Cambria Math" panose="02040503050406030204" pitchFamily="18" charset="0"/>
                                  <a:ea typeface="Cambria Math" panose="02040503050406030204" pitchFamily="18" charset="0"/>
                                  <a:sym typeface="Symbol" panose="05050102010706020507" pitchFamily="18" charset="2"/>
                                </a:rPr>
                                <m:t>𝑺</m:t>
                              </m:r>
                              <m:r>
                                <a:rPr lang="en-GB" sz="2800" b="1" i="1">
                                  <a:solidFill>
                                    <a:schemeClr val="tx1"/>
                                  </a:solidFill>
                                  <a:latin typeface="Cambria Math" panose="02040503050406030204" pitchFamily="18" charset="0"/>
                                  <a:ea typeface="Cambria Math" panose="02040503050406030204" pitchFamily="18" charset="0"/>
                                  <a:sym typeface="Symbol" panose="05050102010706020507" pitchFamily="18" charset="2"/>
                                </a:rPr>
                                <m:t>𝟐</m:t>
                              </m:r>
                            </m:e>
                          </m:d>
                        </m:e>
                      </m:d>
                    </m:oMath>
                  </m:oMathPara>
                </a14:m>
                <a:endParaRPr lang="en-GB" sz="2800" b="1" i="1" dirty="0">
                  <a:solidFill>
                    <a:schemeClr val="tx1"/>
                  </a:solidFill>
                  <a:latin typeface="Cambria Math" panose="02040503050406030204" pitchFamily="18" charset="0"/>
                  <a:sym typeface="Symbol" panose="05050102010706020507" pitchFamily="18" charset="2"/>
                </a:endParaRPr>
              </a:p>
            </p:txBody>
          </p:sp>
        </mc:Choice>
        <mc:Fallback xmlns="">
          <p:sp>
            <p:nvSpPr>
              <p:cNvPr id="57" name="Rectangle 56"/>
              <p:cNvSpPr>
                <a:spLocks noRot="1" noChangeAspect="1" noMove="1" noResize="1" noEditPoints="1" noAdjustHandles="1" noChangeArrowheads="1" noChangeShapeType="1" noTextEdit="1"/>
              </p:cNvSpPr>
              <p:nvPr/>
            </p:nvSpPr>
            <p:spPr>
              <a:xfrm>
                <a:off x="4138812" y="5064330"/>
                <a:ext cx="4932642" cy="1285160"/>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92244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2" grpId="0" animBg="1"/>
      <p:bldP spid="33" grpId="0" animBg="1"/>
      <p:bldP spid="34" grpId="0" animBg="1"/>
      <p:bldP spid="53" grpId="0" animBg="1"/>
      <p:bldP spid="42" grpId="0"/>
      <p:bldP spid="43" grpId="0"/>
      <p:bldP spid="55" grpId="0"/>
      <p:bldP spid="5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B54189-C436-47D0-AC37-8484B13A8E13}" type="slidenum">
              <a:rPr lang="en-US" smtClean="0"/>
              <a:pPr/>
              <a:t>57</a:t>
            </a:fld>
            <a:endParaRPr lang="en-US"/>
          </a:p>
        </p:txBody>
      </p:sp>
      <p:pic>
        <p:nvPicPr>
          <p:cNvPr id="5" name="Picture 4"/>
          <p:cNvPicPr>
            <a:picLocks noChangeAspect="1"/>
          </p:cNvPicPr>
          <p:nvPr/>
        </p:nvPicPr>
        <p:blipFill>
          <a:blip r:embed="rId2"/>
          <a:stretch>
            <a:fillRect/>
          </a:stretch>
        </p:blipFill>
        <p:spPr>
          <a:xfrm>
            <a:off x="0" y="0"/>
            <a:ext cx="9144000" cy="6858000"/>
          </a:xfrm>
          <a:prstGeom prst="rect">
            <a:avLst/>
          </a:prstGeom>
        </p:spPr>
      </p:pic>
    </p:spTree>
    <p:extLst>
      <p:ext uri="{BB962C8B-B14F-4D97-AF65-F5344CB8AC3E}">
        <p14:creationId xmlns:p14="http://schemas.microsoft.com/office/powerpoint/2010/main" val="14454537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924944"/>
            <a:ext cx="8229600" cy="792162"/>
          </a:xfrm>
        </p:spPr>
        <p:txBody>
          <a:bodyPr/>
          <a:lstStyle/>
          <a:p>
            <a:r>
              <a:rPr lang="en-US" sz="6000" dirty="0"/>
              <a:t>The SQL Wars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58</a:t>
            </a:fld>
            <a:endParaRPr lang="en-US"/>
          </a:p>
        </p:txBody>
      </p:sp>
    </p:spTree>
    <p:extLst>
      <p:ext uri="{BB962C8B-B14F-4D97-AF65-F5344CB8AC3E}">
        <p14:creationId xmlns:p14="http://schemas.microsoft.com/office/powerpoint/2010/main" val="40664254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I: CODASYL vs SQL</a:t>
            </a:r>
          </a:p>
        </p:txBody>
      </p:sp>
      <p:sp>
        <p:nvSpPr>
          <p:cNvPr id="4" name="Slide Number Placeholder 3"/>
          <p:cNvSpPr>
            <a:spLocks noGrp="1"/>
          </p:cNvSpPr>
          <p:nvPr>
            <p:ph type="sldNum" sz="quarter" idx="12"/>
          </p:nvPr>
        </p:nvSpPr>
        <p:spPr/>
        <p:txBody>
          <a:bodyPr/>
          <a:lstStyle/>
          <a:p>
            <a:fld id="{35B54189-C436-47D0-AC37-8484B13A8E13}" type="slidenum">
              <a:rPr lang="en-US" smtClean="0"/>
              <a:pPr/>
              <a:t>59</a:t>
            </a:fld>
            <a:endParaRPr lang="en-US"/>
          </a:p>
        </p:txBody>
      </p:sp>
      <p:pic>
        <p:nvPicPr>
          <p:cNvPr id="5" name="Picture 4"/>
          <p:cNvPicPr>
            <a:picLocks noChangeAspect="1"/>
          </p:cNvPicPr>
          <p:nvPr/>
        </p:nvPicPr>
        <p:blipFill>
          <a:blip r:embed="rId2"/>
          <a:stretch>
            <a:fillRect/>
          </a:stretch>
        </p:blipFill>
        <p:spPr>
          <a:xfrm>
            <a:off x="755576" y="1124744"/>
            <a:ext cx="2562225" cy="3257550"/>
          </a:xfrm>
          <a:prstGeom prst="rect">
            <a:avLst/>
          </a:prstGeom>
        </p:spPr>
      </p:pic>
      <p:sp>
        <p:nvSpPr>
          <p:cNvPr id="6" name="Rectangle 5"/>
          <p:cNvSpPr/>
          <p:nvPr/>
        </p:nvSpPr>
        <p:spPr>
          <a:xfrm>
            <a:off x="867137" y="4410621"/>
            <a:ext cx="2339102" cy="461665"/>
          </a:xfrm>
          <a:prstGeom prst="rect">
            <a:avLst/>
          </a:prstGeom>
        </p:spPr>
        <p:txBody>
          <a:bodyPr wrap="none">
            <a:spAutoFit/>
          </a:bodyPr>
          <a:lstStyle/>
          <a:p>
            <a:r>
              <a:rPr lang="en-US" kern="0" dirty="0"/>
              <a:t>Charles Bachman</a:t>
            </a:r>
            <a:endParaRPr lang="en-US" dirty="0"/>
          </a:p>
        </p:txBody>
      </p:sp>
      <p:sp>
        <p:nvSpPr>
          <p:cNvPr id="8" name="Rectangle 7"/>
          <p:cNvSpPr/>
          <p:nvPr/>
        </p:nvSpPr>
        <p:spPr>
          <a:xfrm>
            <a:off x="457200" y="4872286"/>
            <a:ext cx="3419526" cy="2308324"/>
          </a:xfrm>
          <a:prstGeom prst="rect">
            <a:avLst/>
          </a:prstGeom>
        </p:spPr>
        <p:txBody>
          <a:bodyPr wrap="none">
            <a:spAutoFit/>
          </a:bodyPr>
          <a:lstStyle/>
          <a:p>
            <a:pPr marL="342900" indent="-342900">
              <a:buFont typeface="Arial" panose="020B0604020202020204" pitchFamily="34" charset="0"/>
              <a:buChar char="•"/>
            </a:pPr>
            <a:r>
              <a:rPr lang="en-US" kern="0" dirty="0"/>
              <a:t>Access </a:t>
            </a:r>
            <a:r>
              <a:rPr lang="en-US" kern="0" dirty="0" err="1"/>
              <a:t>db</a:t>
            </a:r>
            <a:r>
              <a:rPr lang="en-US" kern="0" dirty="0"/>
              <a:t> using COBOL</a:t>
            </a:r>
          </a:p>
          <a:p>
            <a:pPr marL="342900" indent="-342900">
              <a:buFont typeface="Arial" panose="020B0604020202020204" pitchFamily="34" charset="0"/>
              <a:buChar char="•"/>
            </a:pPr>
            <a:r>
              <a:rPr lang="en-US" kern="0" dirty="0"/>
              <a:t>Network data model</a:t>
            </a:r>
          </a:p>
          <a:p>
            <a:pPr marL="800100" lvl="1" indent="-342900">
              <a:buFont typeface="Arial" panose="020B0604020202020204" pitchFamily="34" charset="0"/>
              <a:buChar char="•"/>
            </a:pPr>
            <a:r>
              <a:rPr lang="en-US" kern="0" dirty="0"/>
              <a:t>Complex queries</a:t>
            </a:r>
          </a:p>
          <a:p>
            <a:pPr marL="800100" lvl="1" indent="-342900">
              <a:buFont typeface="Arial" panose="020B0604020202020204" pitchFamily="34" charset="0"/>
              <a:buChar char="•"/>
            </a:pPr>
            <a:r>
              <a:rPr lang="en-US" kern="0" dirty="0"/>
              <a:t>Easily corrupted</a:t>
            </a:r>
          </a:p>
          <a:p>
            <a:pPr marL="342900" indent="-342900">
              <a:buFont typeface="Arial" panose="020B0604020202020204" pitchFamily="34" charset="0"/>
              <a:buChar char="•"/>
            </a:pPr>
            <a:r>
              <a:rPr lang="en-US" kern="0" dirty="0"/>
              <a:t>No data independence</a:t>
            </a:r>
          </a:p>
          <a:p>
            <a:endParaRPr lang="en-US" dirty="0"/>
          </a:p>
        </p:txBody>
      </p:sp>
      <p:pic>
        <p:nvPicPr>
          <p:cNvPr id="9" name="Picture 8"/>
          <p:cNvPicPr>
            <a:picLocks noChangeAspect="1"/>
          </p:cNvPicPr>
          <p:nvPr/>
        </p:nvPicPr>
        <p:blipFill>
          <a:blip r:embed="rId3"/>
          <a:stretch>
            <a:fillRect/>
          </a:stretch>
        </p:blipFill>
        <p:spPr>
          <a:xfrm>
            <a:off x="5508104" y="1126128"/>
            <a:ext cx="2304256" cy="3276193"/>
          </a:xfrm>
          <a:prstGeom prst="rect">
            <a:avLst/>
          </a:prstGeom>
        </p:spPr>
      </p:pic>
      <p:sp>
        <p:nvSpPr>
          <p:cNvPr id="10" name="Rectangle 9"/>
          <p:cNvSpPr/>
          <p:nvPr/>
        </p:nvSpPr>
        <p:spPr>
          <a:xfrm>
            <a:off x="5975589" y="4382874"/>
            <a:ext cx="1369286" cy="461665"/>
          </a:xfrm>
          <a:prstGeom prst="rect">
            <a:avLst/>
          </a:prstGeom>
        </p:spPr>
        <p:txBody>
          <a:bodyPr wrap="none">
            <a:spAutoFit/>
          </a:bodyPr>
          <a:lstStyle/>
          <a:p>
            <a:r>
              <a:rPr lang="en-US" kern="0" dirty="0"/>
              <a:t>Ted </a:t>
            </a:r>
            <a:r>
              <a:rPr lang="en-US" kern="0" dirty="0" err="1"/>
              <a:t>Codd</a:t>
            </a:r>
            <a:endParaRPr lang="en-US" dirty="0"/>
          </a:p>
        </p:txBody>
      </p:sp>
      <p:sp>
        <p:nvSpPr>
          <p:cNvPr id="11" name="Rectangle 10"/>
          <p:cNvSpPr/>
          <p:nvPr/>
        </p:nvSpPr>
        <p:spPr>
          <a:xfrm>
            <a:off x="4950469" y="4801628"/>
            <a:ext cx="4301177" cy="1569660"/>
          </a:xfrm>
          <a:prstGeom prst="rect">
            <a:avLst/>
          </a:prstGeom>
        </p:spPr>
        <p:txBody>
          <a:bodyPr wrap="none">
            <a:spAutoFit/>
          </a:bodyPr>
          <a:lstStyle/>
          <a:p>
            <a:pPr marL="342900" indent="-342900">
              <a:buFont typeface="Arial" panose="020B0604020202020204" pitchFamily="34" charset="0"/>
              <a:buChar char="•"/>
            </a:pPr>
            <a:r>
              <a:rPr lang="en-US" kern="0" dirty="0"/>
              <a:t>Introduce relational model</a:t>
            </a:r>
          </a:p>
          <a:p>
            <a:pPr marL="342900" indent="-342900">
              <a:buFont typeface="Arial" panose="020B0604020202020204" pitchFamily="34" charset="0"/>
              <a:buChar char="•"/>
            </a:pPr>
            <a:r>
              <a:rPr lang="en-US" kern="0" dirty="0"/>
              <a:t>Store </a:t>
            </a:r>
            <a:r>
              <a:rPr lang="en-US" kern="0" dirty="0" err="1"/>
              <a:t>db</a:t>
            </a:r>
            <a:r>
              <a:rPr lang="en-US" kern="0" dirty="0"/>
              <a:t> in simple structures</a:t>
            </a:r>
          </a:p>
          <a:p>
            <a:pPr marL="342900" indent="-342900">
              <a:buFont typeface="Arial" panose="020B0604020202020204" pitchFamily="34" charset="0"/>
              <a:buChar char="•"/>
            </a:pPr>
            <a:r>
              <a:rPr lang="en-US" kern="0" dirty="0"/>
              <a:t>Access data via high-level </a:t>
            </a:r>
            <a:r>
              <a:rPr lang="en-US" kern="0" dirty="0" err="1"/>
              <a:t>lang</a:t>
            </a:r>
            <a:endParaRPr lang="en-US" kern="0" dirty="0"/>
          </a:p>
          <a:p>
            <a:pPr marL="342900" indent="-342900">
              <a:buFont typeface="Arial" panose="020B0604020202020204" pitchFamily="34" charset="0"/>
              <a:buChar char="•"/>
            </a:pPr>
            <a:r>
              <a:rPr lang="en-US" kern="0" dirty="0"/>
              <a:t>Physical storage up to DBMS</a:t>
            </a:r>
            <a:endParaRPr lang="en-US" dirty="0"/>
          </a:p>
        </p:txBody>
      </p:sp>
    </p:spTree>
    <p:extLst>
      <p:ext uri="{BB962C8B-B14F-4D97-AF65-F5344CB8AC3E}">
        <p14:creationId xmlns:p14="http://schemas.microsoft.com/office/powerpoint/2010/main" val="3852969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Grading Scheme</a:t>
            </a:r>
          </a:p>
        </p:txBody>
      </p:sp>
      <p:sp>
        <p:nvSpPr>
          <p:cNvPr id="3" name="Content Placeholder 2"/>
          <p:cNvSpPr>
            <a:spLocks noGrp="1"/>
          </p:cNvSpPr>
          <p:nvPr>
            <p:ph idx="1"/>
          </p:nvPr>
        </p:nvSpPr>
        <p:spPr/>
        <p:txBody>
          <a:bodyPr/>
          <a:lstStyle/>
          <a:p>
            <a:pPr marL="0" indent="0">
              <a:buNone/>
            </a:pPr>
            <a:endParaRPr lang="en-US" b="1" dirty="0"/>
          </a:p>
          <a:p>
            <a:pPr marL="0" indent="0">
              <a:buNone/>
            </a:pPr>
            <a:r>
              <a:rPr lang="en-US" b="1" dirty="0"/>
              <a:t>Projects</a:t>
            </a:r>
            <a:r>
              <a:rPr lang="en-US" dirty="0"/>
              <a:t> (30%)</a:t>
            </a:r>
          </a:p>
          <a:p>
            <a:pPr marL="0" indent="0">
              <a:buNone/>
            </a:pPr>
            <a:r>
              <a:rPr lang="en-US" b="1" dirty="0"/>
              <a:t>Midterm Exam</a:t>
            </a:r>
            <a:r>
              <a:rPr lang="en-US" dirty="0"/>
              <a:t> (30%)</a:t>
            </a:r>
          </a:p>
          <a:p>
            <a:pPr marL="0" indent="0">
              <a:buNone/>
            </a:pPr>
            <a:r>
              <a:rPr lang="en-US" b="1" dirty="0"/>
              <a:t>Final Exam </a:t>
            </a:r>
            <a:r>
              <a:rPr lang="en-US" dirty="0"/>
              <a:t>(40%)</a:t>
            </a:r>
          </a:p>
        </p:txBody>
      </p:sp>
      <p:sp>
        <p:nvSpPr>
          <p:cNvPr id="4" name="Slide Number Placeholder 3"/>
          <p:cNvSpPr>
            <a:spLocks noGrp="1"/>
          </p:cNvSpPr>
          <p:nvPr>
            <p:ph type="sldNum" sz="quarter" idx="12"/>
          </p:nvPr>
        </p:nvSpPr>
        <p:spPr/>
        <p:txBody>
          <a:bodyPr/>
          <a:lstStyle/>
          <a:p>
            <a:fld id="{35B54189-C436-47D0-AC37-8484B13A8E13}" type="slidenum">
              <a:rPr lang="en-US" smtClean="0"/>
              <a:pPr/>
              <a:t>6</a:t>
            </a:fld>
            <a:endParaRPr lang="en-US"/>
          </a:p>
        </p:txBody>
      </p:sp>
    </p:spTree>
    <p:extLst>
      <p:ext uri="{BB962C8B-B14F-4D97-AF65-F5344CB8AC3E}">
        <p14:creationId xmlns:p14="http://schemas.microsoft.com/office/powerpoint/2010/main" val="7829303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great debate @ SIGMOD 1975</a:t>
            </a:r>
          </a:p>
        </p:txBody>
      </p:sp>
      <p:sp>
        <p:nvSpPr>
          <p:cNvPr id="3" name="Content Placeholder 2"/>
          <p:cNvSpPr>
            <a:spLocks noGrp="1"/>
          </p:cNvSpPr>
          <p:nvPr>
            <p:ph idx="1"/>
          </p:nvPr>
        </p:nvSpPr>
        <p:spPr>
          <a:xfrm>
            <a:off x="0" y="1054974"/>
            <a:ext cx="9144000" cy="4906963"/>
          </a:xfrm>
        </p:spPr>
        <p:txBody>
          <a:bodyPr/>
          <a:lstStyle/>
          <a:p>
            <a:pPr marL="0" indent="0">
              <a:buNone/>
            </a:pPr>
            <a:r>
              <a:rPr lang="en-US" dirty="0"/>
              <a:t>COBOL crew:</a:t>
            </a:r>
          </a:p>
          <a:p>
            <a:r>
              <a:rPr lang="en-US" dirty="0"/>
              <a:t>“Relational model is too mathematical”</a:t>
            </a:r>
          </a:p>
          <a:p>
            <a:r>
              <a:rPr lang="en-US" dirty="0"/>
              <a:t>“Rel. model cannot be implemented efficiently”</a:t>
            </a:r>
          </a:p>
          <a:p>
            <a:r>
              <a:rPr lang="en-US" dirty="0"/>
              <a:t>“Transaction processing systems want (procedural) tuple-at-a-time operations; not declarative</a:t>
            </a:r>
          </a:p>
          <a:p>
            <a:pPr marL="0" indent="0">
              <a:buNone/>
            </a:pPr>
            <a:r>
              <a:rPr lang="en-US" dirty="0"/>
              <a:t>Relational crew:</a:t>
            </a:r>
          </a:p>
          <a:p>
            <a:r>
              <a:rPr lang="en-US" dirty="0"/>
              <a:t>“CODASYL proposal too complicated”</a:t>
            </a:r>
          </a:p>
          <a:p>
            <a:r>
              <a:rPr lang="en-US" dirty="0"/>
              <a:t>“Queries too hard to program”</a:t>
            </a:r>
          </a:p>
          <a:p>
            <a:r>
              <a:rPr lang="en-US" dirty="0"/>
              <a:t>“CODASYL has no formal foundation”</a:t>
            </a:r>
          </a:p>
        </p:txBody>
      </p:sp>
      <p:sp>
        <p:nvSpPr>
          <p:cNvPr id="4" name="Slide Number Placeholder 3"/>
          <p:cNvSpPr>
            <a:spLocks noGrp="1"/>
          </p:cNvSpPr>
          <p:nvPr>
            <p:ph type="sldNum" sz="quarter" idx="12"/>
          </p:nvPr>
        </p:nvSpPr>
        <p:spPr/>
        <p:txBody>
          <a:bodyPr/>
          <a:lstStyle/>
          <a:p>
            <a:fld id="{35B54189-C436-47D0-AC37-8484B13A8E13}" type="slidenum">
              <a:rPr lang="en-US" smtClean="0"/>
              <a:pPr/>
              <a:t>60</a:t>
            </a:fld>
            <a:endParaRPr lang="en-US"/>
          </a:p>
        </p:txBody>
      </p:sp>
      <p:sp>
        <p:nvSpPr>
          <p:cNvPr id="5" name="Rectangle 4"/>
          <p:cNvSpPr/>
          <p:nvPr/>
        </p:nvSpPr>
        <p:spPr>
          <a:xfrm>
            <a:off x="0" y="6245225"/>
            <a:ext cx="9144000" cy="612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IBM DB2 used the relational model; the rest followed</a:t>
            </a:r>
          </a:p>
        </p:txBody>
      </p:sp>
    </p:spTree>
    <p:extLst>
      <p:ext uri="{BB962C8B-B14F-4D97-AF65-F5344CB8AC3E}">
        <p14:creationId xmlns:p14="http://schemas.microsoft.com/office/powerpoint/2010/main" val="34541625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Round II: The (No)SQL Wars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61</a:t>
            </a:fld>
            <a:endParaRPr lang="en-US"/>
          </a:p>
        </p:txBody>
      </p:sp>
      <p:pic>
        <p:nvPicPr>
          <p:cNvPr id="5" name="Picture 4"/>
          <p:cNvPicPr>
            <a:picLocks noChangeAspect="1"/>
          </p:cNvPicPr>
          <p:nvPr/>
        </p:nvPicPr>
        <p:blipFill>
          <a:blip r:embed="rId2"/>
          <a:stretch>
            <a:fillRect/>
          </a:stretch>
        </p:blipFill>
        <p:spPr>
          <a:xfrm>
            <a:off x="795337" y="1112837"/>
            <a:ext cx="7553325" cy="5648325"/>
          </a:xfrm>
          <a:prstGeom prst="rect">
            <a:avLst/>
          </a:prstGeom>
        </p:spPr>
      </p:pic>
    </p:spTree>
    <p:extLst>
      <p:ext uri="{BB962C8B-B14F-4D97-AF65-F5344CB8AC3E}">
        <p14:creationId xmlns:p14="http://schemas.microsoft.com/office/powerpoint/2010/main" val="3226359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Models</a:t>
            </a:r>
          </a:p>
        </p:txBody>
      </p:sp>
      <p:sp>
        <p:nvSpPr>
          <p:cNvPr id="3" name="Content Placeholder 2"/>
          <p:cNvSpPr>
            <a:spLocks noGrp="1"/>
          </p:cNvSpPr>
          <p:nvPr>
            <p:ph idx="1"/>
          </p:nvPr>
        </p:nvSpPr>
        <p:spPr/>
        <p:txBody>
          <a:bodyPr/>
          <a:lstStyle/>
          <a:p>
            <a:pPr>
              <a:buFont typeface="Wingdings" panose="05000000000000000000" pitchFamily="2" charset="2"/>
              <a:buChar char="§"/>
            </a:pPr>
            <a:r>
              <a:rPr lang="en-US" dirty="0"/>
              <a:t>Relational</a:t>
            </a:r>
          </a:p>
          <a:p>
            <a:pPr>
              <a:buFont typeface="Wingdings" panose="05000000000000000000" pitchFamily="2" charset="2"/>
              <a:buChar char="§"/>
            </a:pPr>
            <a:r>
              <a:rPr lang="en-US" dirty="0"/>
              <a:t>Key/Value</a:t>
            </a:r>
          </a:p>
          <a:p>
            <a:pPr>
              <a:buFont typeface="Wingdings" panose="05000000000000000000" pitchFamily="2" charset="2"/>
              <a:buChar char="§"/>
            </a:pPr>
            <a:r>
              <a:rPr lang="en-US" dirty="0"/>
              <a:t>Graph</a:t>
            </a:r>
          </a:p>
          <a:p>
            <a:pPr>
              <a:buFont typeface="Wingdings" panose="05000000000000000000" pitchFamily="2" charset="2"/>
              <a:buChar char="§"/>
            </a:pPr>
            <a:r>
              <a:rPr lang="en-US" dirty="0"/>
              <a:t>Document</a:t>
            </a:r>
          </a:p>
          <a:p>
            <a:pPr>
              <a:buFont typeface="Wingdings" panose="05000000000000000000" pitchFamily="2" charset="2"/>
              <a:buChar char="§"/>
            </a:pPr>
            <a:r>
              <a:rPr lang="en-US" dirty="0"/>
              <a:t>Column-family</a:t>
            </a:r>
          </a:p>
          <a:p>
            <a:pPr>
              <a:buFont typeface="Wingdings" panose="05000000000000000000" pitchFamily="2" charset="2"/>
              <a:buChar char="§"/>
            </a:pPr>
            <a:r>
              <a:rPr lang="en-US" dirty="0"/>
              <a:t>Array / Matrix</a:t>
            </a:r>
          </a:p>
          <a:p>
            <a:pPr>
              <a:buFont typeface="Wingdings" panose="05000000000000000000" pitchFamily="2" charset="2"/>
              <a:buChar char="§"/>
            </a:pPr>
            <a:r>
              <a:rPr lang="en-US" dirty="0"/>
              <a:t>Hierarchical</a:t>
            </a:r>
          </a:p>
          <a:p>
            <a:pPr>
              <a:buFont typeface="Wingdings" panose="05000000000000000000" pitchFamily="2" charset="2"/>
              <a:buChar char="§"/>
            </a:pPr>
            <a:r>
              <a:rPr lang="en-US" dirty="0"/>
              <a:t>Network</a:t>
            </a:r>
          </a:p>
        </p:txBody>
      </p:sp>
      <p:sp>
        <p:nvSpPr>
          <p:cNvPr id="4" name="Slide Number Placeholder 3"/>
          <p:cNvSpPr>
            <a:spLocks noGrp="1"/>
          </p:cNvSpPr>
          <p:nvPr>
            <p:ph type="sldNum" sz="quarter" idx="12"/>
          </p:nvPr>
        </p:nvSpPr>
        <p:spPr/>
        <p:txBody>
          <a:bodyPr/>
          <a:lstStyle/>
          <a:p>
            <a:fld id="{35B54189-C436-47D0-AC37-8484B13A8E13}" type="slidenum">
              <a:rPr lang="en-US" smtClean="0"/>
              <a:pPr/>
              <a:t>62</a:t>
            </a:fld>
            <a:endParaRPr lang="en-US"/>
          </a:p>
        </p:txBody>
      </p:sp>
      <p:sp>
        <p:nvSpPr>
          <p:cNvPr id="16" name="Rectangle 15"/>
          <p:cNvSpPr/>
          <p:nvPr/>
        </p:nvSpPr>
        <p:spPr>
          <a:xfrm>
            <a:off x="395536" y="1844824"/>
            <a:ext cx="2952328" cy="2232248"/>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a:off x="3491880" y="2996952"/>
            <a:ext cx="5040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301480" y="2730115"/>
            <a:ext cx="1837184" cy="461665"/>
          </a:xfrm>
          <a:prstGeom prst="rect">
            <a:avLst/>
          </a:prstGeom>
          <a:noFill/>
        </p:spPr>
        <p:txBody>
          <a:bodyPr wrap="square" rtlCol="0">
            <a:spAutoFit/>
          </a:bodyPr>
          <a:lstStyle/>
          <a:p>
            <a:pPr algn="ctr"/>
            <a:r>
              <a:rPr lang="en-US" b="1" dirty="0"/>
              <a:t>NoSQL</a:t>
            </a:r>
          </a:p>
        </p:txBody>
      </p:sp>
    </p:spTree>
    <p:extLst>
      <p:ext uri="{BB962C8B-B14F-4D97-AF65-F5344CB8AC3E}">
        <p14:creationId xmlns:p14="http://schemas.microsoft.com/office/powerpoint/2010/main" val="5181185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txBox="1">
            <a:spLocks noChangeArrowheads="1"/>
          </p:cNvSpPr>
          <p:nvPr/>
        </p:nvSpPr>
        <p:spPr bwMode="auto">
          <a:xfrm>
            <a:off x="457200" y="1219200"/>
            <a:ext cx="8229600" cy="4906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a:lstStyle>
          <a:p>
            <a:r>
              <a:rPr lang="en-US" kern="0" dirty="0"/>
              <a:t>Non-relational data model</a:t>
            </a:r>
          </a:p>
          <a:p>
            <a:pPr lvl="1"/>
            <a:r>
              <a:rPr lang="en-US" kern="0" dirty="0"/>
              <a:t>Claim: Non-relational data (unstructured, </a:t>
            </a:r>
            <a:r>
              <a:rPr lang="en-US" kern="0" dirty="0" err="1"/>
              <a:t>semistructured</a:t>
            </a:r>
            <a:r>
              <a:rPr lang="en-US" kern="0" dirty="0"/>
              <a:t>, hierarchical..)</a:t>
            </a:r>
          </a:p>
          <a:p>
            <a:r>
              <a:rPr lang="en-US" kern="0" dirty="0"/>
              <a:t>Flexible or evolving schema</a:t>
            </a:r>
          </a:p>
          <a:p>
            <a:pPr lvl="1"/>
            <a:r>
              <a:rPr lang="en-US" kern="0" dirty="0"/>
              <a:t>Claim: “Schema-upfront” DBMS approach not agile</a:t>
            </a:r>
          </a:p>
          <a:p>
            <a:r>
              <a:rPr lang="en-US" kern="0" dirty="0"/>
              <a:t>Simple call-level interface (not SQL)</a:t>
            </a:r>
          </a:p>
          <a:p>
            <a:pPr lvl="1"/>
            <a:r>
              <a:rPr lang="en-US" kern="0" dirty="0"/>
              <a:t>Claim: Cater for specific application (</a:t>
            </a:r>
            <a:r>
              <a:rPr lang="en-US" kern="0" dirty="0" err="1"/>
              <a:t>memcached</a:t>
            </a:r>
            <a:r>
              <a:rPr lang="en-US" kern="0" dirty="0"/>
              <a:t>), complex analytics</a:t>
            </a:r>
          </a:p>
          <a:p>
            <a:r>
              <a:rPr lang="en-US" sz="3500" b="1" kern="0" dirty="0"/>
              <a:t>B</a:t>
            </a:r>
            <a:r>
              <a:rPr lang="en-US" kern="0" dirty="0"/>
              <a:t>asically </a:t>
            </a:r>
            <a:r>
              <a:rPr lang="en-US" sz="3500" b="1" kern="0" dirty="0"/>
              <a:t>A</a:t>
            </a:r>
            <a:r>
              <a:rPr lang="en-US" kern="0" dirty="0"/>
              <a:t>vailable </a:t>
            </a:r>
            <a:r>
              <a:rPr lang="en-US" sz="3500" b="1" kern="0" dirty="0"/>
              <a:t>S</a:t>
            </a:r>
            <a:r>
              <a:rPr lang="en-US" kern="0" dirty="0"/>
              <a:t>oft state </a:t>
            </a:r>
            <a:r>
              <a:rPr lang="en-US" sz="3500" b="1" kern="0" dirty="0"/>
              <a:t>E</a:t>
            </a:r>
            <a:r>
              <a:rPr lang="en-US" kern="0" dirty="0"/>
              <a:t>ventual consistency</a:t>
            </a:r>
          </a:p>
          <a:p>
            <a:pPr lvl="1"/>
            <a:r>
              <a:rPr lang="en-US" kern="0" dirty="0"/>
              <a:t>Claim: ACID </a:t>
            </a:r>
            <a:r>
              <a:rPr lang="en-US" kern="0" dirty="0" err="1"/>
              <a:t>serializability</a:t>
            </a:r>
            <a:r>
              <a:rPr lang="en-US" kern="0" dirty="0"/>
              <a:t> doesn’t scale</a:t>
            </a:r>
          </a:p>
          <a:p>
            <a:r>
              <a:rPr lang="en-US" kern="0" dirty="0"/>
              <a:t>Horizontal scaling</a:t>
            </a:r>
          </a:p>
          <a:p>
            <a:pPr lvl="1"/>
            <a:r>
              <a:rPr lang="en-US" kern="0" dirty="0"/>
              <a:t>Claim: Relational DBMS only scales vertically</a:t>
            </a:r>
          </a:p>
        </p:txBody>
      </p:sp>
      <p:sp>
        <p:nvSpPr>
          <p:cNvPr id="2" name="Title 1"/>
          <p:cNvSpPr>
            <a:spLocks noGrp="1"/>
          </p:cNvSpPr>
          <p:nvPr>
            <p:ph type="title"/>
          </p:nvPr>
        </p:nvSpPr>
        <p:spPr/>
        <p:txBody>
          <a:bodyPr/>
          <a:lstStyle/>
          <a:p>
            <a:r>
              <a:rPr lang="en-US" dirty="0"/>
              <a:t>Birth of NoSQL (Not-Only SQL)</a:t>
            </a:r>
          </a:p>
        </p:txBody>
      </p:sp>
      <p:sp>
        <p:nvSpPr>
          <p:cNvPr id="3" name="Slide Number Placeholder 2"/>
          <p:cNvSpPr>
            <a:spLocks noGrp="1"/>
          </p:cNvSpPr>
          <p:nvPr>
            <p:ph type="sldNum" sz="quarter" idx="12"/>
          </p:nvPr>
        </p:nvSpPr>
        <p:spPr/>
        <p:txBody>
          <a:bodyPr/>
          <a:lstStyle/>
          <a:p>
            <a:pPr>
              <a:defRPr/>
            </a:pPr>
            <a:fld id="{AFD5568C-0395-417B-9097-5033DDD3C647}" type="slidenum">
              <a:rPr lang="en-US" smtClean="0"/>
              <a:pPr>
                <a:defRPr/>
              </a:pPr>
              <a:t>63</a:t>
            </a:fld>
            <a:endParaRPr lang="en-US"/>
          </a:p>
        </p:txBody>
      </p:sp>
    </p:spTree>
    <p:extLst>
      <p:ext uri="{BB962C8B-B14F-4D97-AF65-F5344CB8AC3E}">
        <p14:creationId xmlns:p14="http://schemas.microsoft.com/office/powerpoint/2010/main" val="9529059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04" y="404664"/>
            <a:ext cx="8229600" cy="792162"/>
          </a:xfrm>
        </p:spPr>
        <p:txBody>
          <a:bodyPr/>
          <a:lstStyle/>
          <a:p>
            <a:r>
              <a:rPr lang="en-US" dirty="0"/>
              <a:t>NoSQL systems: Data models</a:t>
            </a:r>
            <a:endParaRPr lang="fr-CH" dirty="0"/>
          </a:p>
        </p:txBody>
      </p:sp>
      <p:sp>
        <p:nvSpPr>
          <p:cNvPr id="3" name="Content Placeholder 2"/>
          <p:cNvSpPr>
            <a:spLocks noGrp="1"/>
          </p:cNvSpPr>
          <p:nvPr>
            <p:ph idx="1"/>
          </p:nvPr>
        </p:nvSpPr>
        <p:spPr>
          <a:xfrm>
            <a:off x="0" y="1700808"/>
            <a:ext cx="9144000" cy="4906963"/>
          </a:xfrm>
        </p:spPr>
        <p:txBody>
          <a:bodyPr/>
          <a:lstStyle/>
          <a:p>
            <a:r>
              <a:rPr lang="en-US" dirty="0"/>
              <a:t>Key-Value stores</a:t>
            </a:r>
          </a:p>
          <a:p>
            <a:pPr lvl="1"/>
            <a:r>
              <a:rPr lang="en-US" dirty="0"/>
              <a:t>Ex: Voldemort, </a:t>
            </a:r>
            <a:r>
              <a:rPr lang="en-US" dirty="0" err="1"/>
              <a:t>Riak</a:t>
            </a:r>
            <a:r>
              <a:rPr lang="en-US" dirty="0"/>
              <a:t>, </a:t>
            </a:r>
            <a:r>
              <a:rPr lang="en-US" dirty="0" err="1"/>
              <a:t>Redis</a:t>
            </a:r>
            <a:endParaRPr lang="en-US" dirty="0"/>
          </a:p>
          <a:p>
            <a:pPr lvl="1"/>
            <a:r>
              <a:rPr lang="en-US" dirty="0"/>
              <a:t>Structural aspect: Associative array</a:t>
            </a:r>
          </a:p>
          <a:p>
            <a:pPr lvl="1"/>
            <a:r>
              <a:rPr lang="en-US" dirty="0"/>
              <a:t>Manipulation aspect: get, put</a:t>
            </a:r>
          </a:p>
          <a:p>
            <a:r>
              <a:rPr lang="en-US" dirty="0"/>
              <a:t>Document stores</a:t>
            </a:r>
          </a:p>
          <a:p>
            <a:pPr lvl="1"/>
            <a:r>
              <a:rPr lang="en-US" dirty="0"/>
              <a:t>Ex: </a:t>
            </a:r>
            <a:r>
              <a:rPr lang="en-US" dirty="0" err="1"/>
              <a:t>SimpleDB</a:t>
            </a:r>
            <a:r>
              <a:rPr lang="en-US" dirty="0"/>
              <a:t>, </a:t>
            </a:r>
            <a:r>
              <a:rPr lang="en-US" u="sng" dirty="0" err="1"/>
              <a:t>CouchDB</a:t>
            </a:r>
            <a:r>
              <a:rPr lang="en-US" dirty="0"/>
              <a:t>, MongoDB</a:t>
            </a:r>
          </a:p>
          <a:p>
            <a:pPr lvl="1"/>
            <a:r>
              <a:rPr lang="en-US" dirty="0"/>
              <a:t>Structural aspect: “Document” ( = &lt;scalar&gt; &lt;document/list&gt;)</a:t>
            </a:r>
          </a:p>
          <a:p>
            <a:pPr lvl="1"/>
            <a:r>
              <a:rPr lang="en-US" dirty="0"/>
              <a:t>Manipulation aspect: “View” (queries in </a:t>
            </a:r>
            <a:r>
              <a:rPr lang="en-US" dirty="0" err="1"/>
              <a:t>javascript</a:t>
            </a:r>
            <a:r>
              <a:rPr lang="en-US" dirty="0"/>
              <a:t>)</a:t>
            </a:r>
          </a:p>
          <a:p>
            <a:pPr marL="457200" lvl="1" indent="0">
              <a:buNone/>
            </a:pPr>
            <a:endParaRPr lang="fr-CH" dirty="0"/>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64</a:t>
            </a:fld>
            <a:endParaRPr lang="en-US"/>
          </a:p>
        </p:txBody>
      </p:sp>
    </p:spTree>
    <p:extLst>
      <p:ext uri="{BB962C8B-B14F-4D97-AF65-F5344CB8AC3E}">
        <p14:creationId xmlns:p14="http://schemas.microsoft.com/office/powerpoint/2010/main" val="42530860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304" y="476672"/>
            <a:ext cx="8229600" cy="792162"/>
          </a:xfrm>
        </p:spPr>
        <p:txBody>
          <a:bodyPr/>
          <a:lstStyle/>
          <a:p>
            <a:r>
              <a:rPr lang="en-US" dirty="0"/>
              <a:t>NoSQL systems: Data models</a:t>
            </a:r>
            <a:endParaRPr lang="fr-CH" dirty="0"/>
          </a:p>
        </p:txBody>
      </p:sp>
      <p:sp>
        <p:nvSpPr>
          <p:cNvPr id="3" name="Content Placeholder 2"/>
          <p:cNvSpPr>
            <a:spLocks noGrp="1"/>
          </p:cNvSpPr>
          <p:nvPr>
            <p:ph idx="1"/>
          </p:nvPr>
        </p:nvSpPr>
        <p:spPr>
          <a:xfrm>
            <a:off x="457304" y="1700808"/>
            <a:ext cx="8229600" cy="4906963"/>
          </a:xfrm>
        </p:spPr>
        <p:txBody>
          <a:bodyPr/>
          <a:lstStyle/>
          <a:p>
            <a:r>
              <a:rPr lang="en-US" dirty="0"/>
              <a:t>Extensible record stores (wide column stores)</a:t>
            </a:r>
          </a:p>
          <a:p>
            <a:pPr lvl="1"/>
            <a:r>
              <a:rPr lang="en-US" dirty="0"/>
              <a:t>Ex: </a:t>
            </a:r>
            <a:r>
              <a:rPr lang="en-US" dirty="0" err="1"/>
              <a:t>BigTable</a:t>
            </a:r>
            <a:r>
              <a:rPr lang="en-US" dirty="0"/>
              <a:t>, </a:t>
            </a:r>
            <a:r>
              <a:rPr lang="en-US" dirty="0" err="1"/>
              <a:t>Hbase</a:t>
            </a:r>
            <a:r>
              <a:rPr lang="en-US" dirty="0"/>
              <a:t>, </a:t>
            </a:r>
            <a:r>
              <a:rPr lang="en-US" dirty="0" err="1"/>
              <a:t>HyperTable</a:t>
            </a:r>
            <a:r>
              <a:rPr lang="en-US" dirty="0"/>
              <a:t>, Cassandra</a:t>
            </a:r>
          </a:p>
          <a:p>
            <a:pPr lvl="1"/>
            <a:r>
              <a:rPr lang="en-US" dirty="0"/>
              <a:t>Structural aspect: “Tables” rows and columns</a:t>
            </a:r>
          </a:p>
          <a:p>
            <a:pPr lvl="1"/>
            <a:r>
              <a:rPr lang="en-US" dirty="0"/>
              <a:t>Rows are more like documents than tuples</a:t>
            </a:r>
          </a:p>
          <a:p>
            <a:pPr lvl="2"/>
            <a:r>
              <a:rPr lang="en-US" dirty="0"/>
              <a:t>variable #columns</a:t>
            </a:r>
          </a:p>
          <a:p>
            <a:pPr lvl="2"/>
            <a:r>
              <a:rPr lang="en-US" dirty="0"/>
              <a:t>Rows grouped into a table</a:t>
            </a:r>
          </a:p>
          <a:p>
            <a:pPr lvl="1"/>
            <a:r>
              <a:rPr lang="en-US" dirty="0"/>
              <a:t>Columns similar to attributes in relational model</a:t>
            </a:r>
          </a:p>
          <a:p>
            <a:pPr lvl="2"/>
            <a:r>
              <a:rPr lang="en-US" dirty="0"/>
              <a:t>Scalar, Usually no nested types</a:t>
            </a:r>
          </a:p>
          <a:p>
            <a:pPr lvl="1"/>
            <a:r>
              <a:rPr lang="en-US" dirty="0"/>
              <a:t>Manipulation aspect: record-level get/put </a:t>
            </a:r>
          </a:p>
          <a:p>
            <a:pPr marL="457200" lvl="1" indent="0">
              <a:buNone/>
            </a:pPr>
            <a:endParaRPr lang="fr-CH" dirty="0"/>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65</a:t>
            </a:fld>
            <a:endParaRPr lang="en-US"/>
          </a:p>
        </p:txBody>
      </p:sp>
    </p:spTree>
    <p:extLst>
      <p:ext uri="{BB962C8B-B14F-4D97-AF65-F5344CB8AC3E}">
        <p14:creationId xmlns:p14="http://schemas.microsoft.com/office/powerpoint/2010/main" val="7547829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4"/>
          <p:cNvSpPr>
            <a:spLocks noGrp="1" noChangeArrowheads="1"/>
          </p:cNvSpPr>
          <p:nvPr>
            <p:ph type="title"/>
          </p:nvPr>
        </p:nvSpPr>
        <p:spPr>
          <a:noFill/>
        </p:spPr>
        <p:txBody>
          <a:bodyPr lIns="90488" tIns="44450" rIns="90488" bIns="44450"/>
          <a:lstStyle/>
          <a:p>
            <a:pPr eaLnBrk="1" hangingPunct="1"/>
            <a:r>
              <a:rPr lang="en-US" dirty="0"/>
              <a:t>NoSQL vs Relational: Example</a:t>
            </a:r>
          </a:p>
        </p:txBody>
      </p:sp>
      <p:sp>
        <p:nvSpPr>
          <p:cNvPr id="65541" name="Rectangle 5"/>
          <p:cNvSpPr>
            <a:spLocks noGrp="1" noChangeArrowheads="1"/>
          </p:cNvSpPr>
          <p:nvPr>
            <p:ph idx="1"/>
          </p:nvPr>
        </p:nvSpPr>
        <p:spPr>
          <a:xfrm>
            <a:off x="457200" y="1265237"/>
            <a:ext cx="8229600" cy="4906963"/>
          </a:xfrm>
          <a:noFill/>
        </p:spPr>
        <p:txBody>
          <a:bodyPr lIns="90488" tIns="44450" rIns="90488" bIns="44450"/>
          <a:lstStyle/>
          <a:p>
            <a:pPr eaLnBrk="1" hangingPunct="1">
              <a:lnSpc>
                <a:spcPct val="90000"/>
              </a:lnSpc>
            </a:pPr>
            <a:endParaRPr lang="en-US" sz="2800" dirty="0"/>
          </a:p>
          <a:p>
            <a:pPr eaLnBrk="1" hangingPunct="1">
              <a:lnSpc>
                <a:spcPct val="90000"/>
              </a:lnSpc>
            </a:pPr>
            <a:endParaRPr lang="en-US" sz="2800" dirty="0"/>
          </a:p>
          <a:p>
            <a:pPr eaLnBrk="1" hangingPunct="1">
              <a:lnSpc>
                <a:spcPct val="90000"/>
              </a:lnSpc>
            </a:pPr>
            <a:endParaRPr lang="en-US" sz="2800" dirty="0"/>
          </a:p>
          <a:p>
            <a:pPr eaLnBrk="1" hangingPunct="1">
              <a:lnSpc>
                <a:spcPct val="90000"/>
              </a:lnSpc>
            </a:pPr>
            <a:r>
              <a:rPr lang="en-US" sz="2800" dirty="0"/>
              <a:t>One table for Employees, Department entities</a:t>
            </a:r>
          </a:p>
          <a:p>
            <a:pPr eaLnBrk="1" hangingPunct="1">
              <a:lnSpc>
                <a:spcPct val="90000"/>
              </a:lnSpc>
            </a:pPr>
            <a:r>
              <a:rPr lang="en-US" sz="2800" dirty="0"/>
              <a:t>Merge Manages relationship with department</a:t>
            </a:r>
          </a:p>
        </p:txBody>
      </p:sp>
      <p:sp>
        <p:nvSpPr>
          <p:cNvPr id="65538" name="Rectangle 2"/>
          <p:cNvSpPr>
            <a:spLocks noChangeArrowheads="1"/>
          </p:cNvSpPr>
          <p:nvPr/>
        </p:nvSpPr>
        <p:spPr bwMode="auto">
          <a:xfrm>
            <a:off x="758825" y="6180138"/>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p:sp>
        <p:nvSpPr>
          <p:cNvPr id="65539" name="Rectangle 3"/>
          <p:cNvSpPr>
            <a:spLocks noChangeArrowheads="1"/>
          </p:cNvSpPr>
          <p:nvPr/>
        </p:nvSpPr>
        <p:spPr bwMode="auto">
          <a:xfrm>
            <a:off x="3197225" y="6180138"/>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p:sp>
        <p:nvSpPr>
          <p:cNvPr id="65543" name="Rectangle 7"/>
          <p:cNvSpPr>
            <a:spLocks noChangeArrowheads="1"/>
          </p:cNvSpPr>
          <p:nvPr/>
        </p:nvSpPr>
        <p:spPr bwMode="auto">
          <a:xfrm>
            <a:off x="4568825" y="4293096"/>
            <a:ext cx="4422775" cy="175176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488" tIns="44450" rIns="90488" bIns="44450">
            <a:spAutoFit/>
          </a:bodyPr>
          <a:lstStyle/>
          <a:p>
            <a:r>
              <a:rPr lang="en-US" sz="1800" dirty="0">
                <a:solidFill>
                  <a:schemeClr val="tx1"/>
                </a:solidFill>
                <a:latin typeface="Lucida Console" pitchFamily="49" charset="0"/>
              </a:rPr>
              <a:t>CREATE TABLE  </a:t>
            </a:r>
            <a:r>
              <a:rPr lang="en-US" sz="1800" dirty="0" err="1">
                <a:solidFill>
                  <a:schemeClr val="tx1"/>
                </a:solidFill>
                <a:latin typeface="Lucida Console" pitchFamily="49" charset="0"/>
              </a:rPr>
              <a:t>Dept_Mgr</a:t>
            </a:r>
            <a:r>
              <a:rPr lang="en-US" sz="1800" dirty="0">
                <a:solidFill>
                  <a:schemeClr val="tx1"/>
                </a:solidFill>
                <a:latin typeface="Lucida Console" pitchFamily="49" charset="0"/>
              </a:rPr>
              <a:t>(</a:t>
            </a:r>
          </a:p>
          <a:p>
            <a:r>
              <a:rPr lang="en-US" sz="1800" dirty="0">
                <a:solidFill>
                  <a:schemeClr val="tx1"/>
                </a:solidFill>
                <a:latin typeface="Lucida Console" pitchFamily="49" charset="0"/>
              </a:rPr>
              <a:t> did  INTEGER,</a:t>
            </a:r>
          </a:p>
          <a:p>
            <a:r>
              <a:rPr lang="en-US" sz="1800" dirty="0">
                <a:solidFill>
                  <a:schemeClr val="tx1"/>
                </a:solidFill>
                <a:latin typeface="Lucida Console" pitchFamily="49" charset="0"/>
              </a:rPr>
              <a:t> </a:t>
            </a:r>
            <a:r>
              <a:rPr lang="en-US" sz="1800" dirty="0" err="1">
                <a:solidFill>
                  <a:schemeClr val="tx1"/>
                </a:solidFill>
                <a:latin typeface="Lucida Console" pitchFamily="49" charset="0"/>
              </a:rPr>
              <a:t>dname</a:t>
            </a:r>
            <a:r>
              <a:rPr lang="en-US" sz="1800" dirty="0">
                <a:solidFill>
                  <a:schemeClr val="tx1"/>
                </a:solidFill>
                <a:latin typeface="Lucida Console" pitchFamily="49" charset="0"/>
              </a:rPr>
              <a:t>  CHAR(20),</a:t>
            </a:r>
          </a:p>
          <a:p>
            <a:r>
              <a:rPr lang="en-US" sz="1800" dirty="0">
                <a:solidFill>
                  <a:schemeClr val="tx1"/>
                </a:solidFill>
                <a:latin typeface="Lucida Console" pitchFamily="49" charset="0"/>
              </a:rPr>
              <a:t> budget  REAL,</a:t>
            </a:r>
          </a:p>
          <a:p>
            <a:r>
              <a:rPr lang="en-US" sz="1800" dirty="0">
                <a:solidFill>
                  <a:schemeClr val="tx1"/>
                </a:solidFill>
                <a:latin typeface="Lucida Console" pitchFamily="49" charset="0"/>
              </a:rPr>
              <a:t> </a:t>
            </a:r>
            <a:r>
              <a:rPr lang="en-US" sz="1800" dirty="0" err="1">
                <a:solidFill>
                  <a:schemeClr val="tx1"/>
                </a:solidFill>
                <a:latin typeface="Lucida Console" pitchFamily="49" charset="0"/>
              </a:rPr>
              <a:t>ssn</a:t>
            </a:r>
            <a:r>
              <a:rPr lang="en-US" sz="1800" dirty="0">
                <a:solidFill>
                  <a:schemeClr val="tx1"/>
                </a:solidFill>
                <a:latin typeface="Lucida Console" pitchFamily="49" charset="0"/>
              </a:rPr>
              <a:t>  CHAR(11),</a:t>
            </a:r>
          </a:p>
          <a:p>
            <a:r>
              <a:rPr lang="en-US" sz="1800" dirty="0">
                <a:solidFill>
                  <a:schemeClr val="tx1"/>
                </a:solidFill>
                <a:latin typeface="Lucida Console" pitchFamily="49" charset="0"/>
              </a:rPr>
              <a:t> since  DATE)</a:t>
            </a:r>
          </a:p>
        </p:txBody>
      </p:sp>
      <p:grpSp>
        <p:nvGrpSpPr>
          <p:cNvPr id="65545" name="Group 10"/>
          <p:cNvGrpSpPr>
            <a:grpSpLocks/>
          </p:cNvGrpSpPr>
          <p:nvPr/>
        </p:nvGrpSpPr>
        <p:grpSpPr bwMode="auto">
          <a:xfrm>
            <a:off x="1692275" y="1044194"/>
            <a:ext cx="5478463" cy="1600200"/>
            <a:chOff x="2110" y="868"/>
            <a:chExt cx="3659" cy="1360"/>
          </a:xfrm>
        </p:grpSpPr>
        <p:sp>
          <p:nvSpPr>
            <p:cNvPr id="65546" name="Freeform 11"/>
            <p:cNvSpPr>
              <a:spLocks/>
            </p:cNvSpPr>
            <p:nvPr/>
          </p:nvSpPr>
          <p:spPr bwMode="auto">
            <a:xfrm>
              <a:off x="4354" y="1300"/>
              <a:ext cx="454" cy="327"/>
            </a:xfrm>
            <a:custGeom>
              <a:avLst/>
              <a:gdLst>
                <a:gd name="T0" fmla="*/ 451 w 454"/>
                <a:gd name="T1" fmla="*/ 148 h 327"/>
                <a:gd name="T2" fmla="*/ 445 w 454"/>
                <a:gd name="T3" fmla="*/ 120 h 327"/>
                <a:gd name="T4" fmla="*/ 431 w 454"/>
                <a:gd name="T5" fmla="*/ 94 h 327"/>
                <a:gd name="T6" fmla="*/ 411 w 454"/>
                <a:gd name="T7" fmla="*/ 68 h 327"/>
                <a:gd name="T8" fmla="*/ 386 w 454"/>
                <a:gd name="T9" fmla="*/ 47 h 327"/>
                <a:gd name="T10" fmla="*/ 356 w 454"/>
                <a:gd name="T11" fmla="*/ 29 h 327"/>
                <a:gd name="T12" fmla="*/ 322 w 454"/>
                <a:gd name="T13" fmla="*/ 15 h 327"/>
                <a:gd name="T14" fmla="*/ 285 w 454"/>
                <a:gd name="T15" fmla="*/ 5 h 327"/>
                <a:gd name="T16" fmla="*/ 246 w 454"/>
                <a:gd name="T17" fmla="*/ 0 h 327"/>
                <a:gd name="T18" fmla="*/ 206 w 454"/>
                <a:gd name="T19" fmla="*/ 0 h 327"/>
                <a:gd name="T20" fmla="*/ 167 w 454"/>
                <a:gd name="T21" fmla="*/ 5 h 327"/>
                <a:gd name="T22" fmla="*/ 130 w 454"/>
                <a:gd name="T23" fmla="*/ 15 h 327"/>
                <a:gd name="T24" fmla="*/ 96 w 454"/>
                <a:gd name="T25" fmla="*/ 29 h 327"/>
                <a:gd name="T26" fmla="*/ 65 w 454"/>
                <a:gd name="T27" fmla="*/ 47 h 327"/>
                <a:gd name="T28" fmla="*/ 40 w 454"/>
                <a:gd name="T29" fmla="*/ 68 h 327"/>
                <a:gd name="T30" fmla="*/ 21 w 454"/>
                <a:gd name="T31" fmla="*/ 94 h 327"/>
                <a:gd name="T32" fmla="*/ 7 w 454"/>
                <a:gd name="T33" fmla="*/ 120 h 327"/>
                <a:gd name="T34" fmla="*/ 1 w 454"/>
                <a:gd name="T35" fmla="*/ 148 h 327"/>
                <a:gd name="T36" fmla="*/ 1 w 454"/>
                <a:gd name="T37" fmla="*/ 177 h 327"/>
                <a:gd name="T38" fmla="*/ 7 w 454"/>
                <a:gd name="T39" fmla="*/ 205 h 327"/>
                <a:gd name="T40" fmla="*/ 21 w 454"/>
                <a:gd name="T41" fmla="*/ 231 h 327"/>
                <a:gd name="T42" fmla="*/ 40 w 454"/>
                <a:gd name="T43" fmla="*/ 255 h 327"/>
                <a:gd name="T44" fmla="*/ 65 w 454"/>
                <a:gd name="T45" fmla="*/ 278 h 327"/>
                <a:gd name="T46" fmla="*/ 96 w 454"/>
                <a:gd name="T47" fmla="*/ 296 h 327"/>
                <a:gd name="T48" fmla="*/ 130 w 454"/>
                <a:gd name="T49" fmla="*/ 310 h 327"/>
                <a:gd name="T50" fmla="*/ 167 w 454"/>
                <a:gd name="T51" fmla="*/ 320 h 327"/>
                <a:gd name="T52" fmla="*/ 206 w 454"/>
                <a:gd name="T53" fmla="*/ 326 h 327"/>
                <a:gd name="T54" fmla="*/ 246 w 454"/>
                <a:gd name="T55" fmla="*/ 326 h 327"/>
                <a:gd name="T56" fmla="*/ 285 w 454"/>
                <a:gd name="T57" fmla="*/ 320 h 327"/>
                <a:gd name="T58" fmla="*/ 322 w 454"/>
                <a:gd name="T59" fmla="*/ 310 h 327"/>
                <a:gd name="T60" fmla="*/ 356 w 454"/>
                <a:gd name="T61" fmla="*/ 296 h 327"/>
                <a:gd name="T62" fmla="*/ 386 w 454"/>
                <a:gd name="T63" fmla="*/ 278 h 327"/>
                <a:gd name="T64" fmla="*/ 411 w 454"/>
                <a:gd name="T65" fmla="*/ 255 h 327"/>
                <a:gd name="T66" fmla="*/ 431 w 454"/>
                <a:gd name="T67" fmla="*/ 231 h 327"/>
                <a:gd name="T68" fmla="*/ 445 w 454"/>
                <a:gd name="T69" fmla="*/ 205 h 327"/>
                <a:gd name="T70" fmla="*/ 451 w 454"/>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1" y="148"/>
                  </a:lnTo>
                  <a:lnTo>
                    <a:pt x="448" y="134"/>
                  </a:lnTo>
                  <a:lnTo>
                    <a:pt x="445" y="120"/>
                  </a:lnTo>
                  <a:lnTo>
                    <a:pt x="439" y="106"/>
                  </a:lnTo>
                  <a:lnTo>
                    <a:pt x="431" y="94"/>
                  </a:lnTo>
                  <a:lnTo>
                    <a:pt x="422" y="80"/>
                  </a:lnTo>
                  <a:lnTo>
                    <a:pt x="411" y="68"/>
                  </a:lnTo>
                  <a:lnTo>
                    <a:pt x="399" y="57"/>
                  </a:lnTo>
                  <a:lnTo>
                    <a:pt x="386" y="47"/>
                  </a:lnTo>
                  <a:lnTo>
                    <a:pt x="372" y="37"/>
                  </a:lnTo>
                  <a:lnTo>
                    <a:pt x="356" y="29"/>
                  </a:lnTo>
                  <a:lnTo>
                    <a:pt x="339" y="21"/>
                  </a:lnTo>
                  <a:lnTo>
                    <a:pt x="322" y="15"/>
                  </a:lnTo>
                  <a:lnTo>
                    <a:pt x="303"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5" y="47"/>
                  </a:lnTo>
                  <a:lnTo>
                    <a:pt x="53" y="57"/>
                  </a:lnTo>
                  <a:lnTo>
                    <a:pt x="40" y="68"/>
                  </a:lnTo>
                  <a:lnTo>
                    <a:pt x="29" y="80"/>
                  </a:lnTo>
                  <a:lnTo>
                    <a:pt x="21" y="94"/>
                  </a:lnTo>
                  <a:lnTo>
                    <a:pt x="13" y="106"/>
                  </a:lnTo>
                  <a:lnTo>
                    <a:pt x="7" y="120"/>
                  </a:lnTo>
                  <a:lnTo>
                    <a:pt x="3" y="134"/>
                  </a:lnTo>
                  <a:lnTo>
                    <a:pt x="1" y="148"/>
                  </a:lnTo>
                  <a:lnTo>
                    <a:pt x="0" y="163"/>
                  </a:lnTo>
                  <a:lnTo>
                    <a:pt x="1" y="177"/>
                  </a:lnTo>
                  <a:lnTo>
                    <a:pt x="3" y="191"/>
                  </a:lnTo>
                  <a:lnTo>
                    <a:pt x="7" y="205"/>
                  </a:lnTo>
                  <a:lnTo>
                    <a:pt x="13" y="217"/>
                  </a:lnTo>
                  <a:lnTo>
                    <a:pt x="21" y="231"/>
                  </a:lnTo>
                  <a:lnTo>
                    <a:pt x="29" y="244"/>
                  </a:lnTo>
                  <a:lnTo>
                    <a:pt x="40" y="255"/>
                  </a:lnTo>
                  <a:lnTo>
                    <a:pt x="53" y="266"/>
                  </a:lnTo>
                  <a:lnTo>
                    <a:pt x="65" y="278"/>
                  </a:lnTo>
                  <a:lnTo>
                    <a:pt x="80" y="288"/>
                  </a:lnTo>
                  <a:lnTo>
                    <a:pt x="96" y="296"/>
                  </a:lnTo>
                  <a:lnTo>
                    <a:pt x="113" y="303"/>
                  </a:lnTo>
                  <a:lnTo>
                    <a:pt x="130" y="310"/>
                  </a:lnTo>
                  <a:lnTo>
                    <a:pt x="148" y="316"/>
                  </a:lnTo>
                  <a:lnTo>
                    <a:pt x="167" y="320"/>
                  </a:lnTo>
                  <a:lnTo>
                    <a:pt x="186" y="323"/>
                  </a:lnTo>
                  <a:lnTo>
                    <a:pt x="206" y="326"/>
                  </a:lnTo>
                  <a:lnTo>
                    <a:pt x="225" y="326"/>
                  </a:lnTo>
                  <a:lnTo>
                    <a:pt x="246" y="326"/>
                  </a:lnTo>
                  <a:lnTo>
                    <a:pt x="265" y="323"/>
                  </a:lnTo>
                  <a:lnTo>
                    <a:pt x="285" y="320"/>
                  </a:lnTo>
                  <a:lnTo>
                    <a:pt x="303" y="316"/>
                  </a:lnTo>
                  <a:lnTo>
                    <a:pt x="322" y="310"/>
                  </a:lnTo>
                  <a:lnTo>
                    <a:pt x="339" y="303"/>
                  </a:lnTo>
                  <a:lnTo>
                    <a:pt x="356" y="296"/>
                  </a:lnTo>
                  <a:lnTo>
                    <a:pt x="372" y="288"/>
                  </a:lnTo>
                  <a:lnTo>
                    <a:pt x="386" y="278"/>
                  </a:lnTo>
                  <a:lnTo>
                    <a:pt x="399" y="266"/>
                  </a:lnTo>
                  <a:lnTo>
                    <a:pt x="411" y="255"/>
                  </a:lnTo>
                  <a:lnTo>
                    <a:pt x="422" y="244"/>
                  </a:lnTo>
                  <a:lnTo>
                    <a:pt x="431" y="231"/>
                  </a:lnTo>
                  <a:lnTo>
                    <a:pt x="439" y="217"/>
                  </a:lnTo>
                  <a:lnTo>
                    <a:pt x="445" y="205"/>
                  </a:lnTo>
                  <a:lnTo>
                    <a:pt x="448" y="191"/>
                  </a:lnTo>
                  <a:lnTo>
                    <a:pt x="451" y="177"/>
                  </a:lnTo>
                  <a:lnTo>
                    <a:pt x="453"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47" name="Freeform 12"/>
            <p:cNvSpPr>
              <a:spLocks/>
            </p:cNvSpPr>
            <p:nvPr/>
          </p:nvSpPr>
          <p:spPr bwMode="auto">
            <a:xfrm>
              <a:off x="5185" y="1314"/>
              <a:ext cx="575" cy="313"/>
            </a:xfrm>
            <a:custGeom>
              <a:avLst/>
              <a:gdLst>
                <a:gd name="T0" fmla="*/ 1 w 575"/>
                <a:gd name="T1" fmla="*/ 169 h 313"/>
                <a:gd name="T2" fmla="*/ 9 w 575"/>
                <a:gd name="T3" fmla="*/ 196 h 313"/>
                <a:gd name="T4" fmla="*/ 28 w 575"/>
                <a:gd name="T5" fmla="*/ 221 h 313"/>
                <a:gd name="T6" fmla="*/ 52 w 575"/>
                <a:gd name="T7" fmla="*/ 244 h 313"/>
                <a:gd name="T8" fmla="*/ 84 w 575"/>
                <a:gd name="T9" fmla="*/ 266 h 313"/>
                <a:gd name="T10" fmla="*/ 123 w 575"/>
                <a:gd name="T11" fmla="*/ 283 h 313"/>
                <a:gd name="T12" fmla="*/ 165 w 575"/>
                <a:gd name="T13" fmla="*/ 297 h 313"/>
                <a:gd name="T14" fmla="*/ 213 w 575"/>
                <a:gd name="T15" fmla="*/ 306 h 313"/>
                <a:gd name="T16" fmla="*/ 262 w 575"/>
                <a:gd name="T17" fmla="*/ 312 h 313"/>
                <a:gd name="T18" fmla="*/ 311 w 575"/>
                <a:gd name="T19" fmla="*/ 312 h 313"/>
                <a:gd name="T20" fmla="*/ 361 w 575"/>
                <a:gd name="T21" fmla="*/ 306 h 313"/>
                <a:gd name="T22" fmla="*/ 408 w 575"/>
                <a:gd name="T23" fmla="*/ 297 h 313"/>
                <a:gd name="T24" fmla="*/ 451 w 575"/>
                <a:gd name="T25" fmla="*/ 283 h 313"/>
                <a:gd name="T26" fmla="*/ 490 w 575"/>
                <a:gd name="T27" fmla="*/ 266 h 313"/>
                <a:gd name="T28" fmla="*/ 522 w 575"/>
                <a:gd name="T29" fmla="*/ 244 h 313"/>
                <a:gd name="T30" fmla="*/ 547 w 575"/>
                <a:gd name="T31" fmla="*/ 221 h 313"/>
                <a:gd name="T32" fmla="*/ 564 w 575"/>
                <a:gd name="T33" fmla="*/ 196 h 313"/>
                <a:gd name="T34" fmla="*/ 572 w 575"/>
                <a:gd name="T35" fmla="*/ 169 h 313"/>
                <a:gd name="T36" fmla="*/ 572 w 575"/>
                <a:gd name="T37" fmla="*/ 141 h 313"/>
                <a:gd name="T38" fmla="*/ 564 w 575"/>
                <a:gd name="T39" fmla="*/ 114 h 313"/>
                <a:gd name="T40" fmla="*/ 547 w 575"/>
                <a:gd name="T41" fmla="*/ 90 h 313"/>
                <a:gd name="T42" fmla="*/ 522 w 575"/>
                <a:gd name="T43" fmla="*/ 65 h 313"/>
                <a:gd name="T44" fmla="*/ 490 w 575"/>
                <a:gd name="T45" fmla="*/ 45 h 313"/>
                <a:gd name="T46" fmla="*/ 451 w 575"/>
                <a:gd name="T47" fmla="*/ 26 h 313"/>
                <a:gd name="T48" fmla="*/ 408 w 575"/>
                <a:gd name="T49" fmla="*/ 14 h 313"/>
                <a:gd name="T50" fmla="*/ 361 w 575"/>
                <a:gd name="T51" fmla="*/ 5 h 313"/>
                <a:gd name="T52" fmla="*/ 311 w 575"/>
                <a:gd name="T53" fmla="*/ 0 h 313"/>
                <a:gd name="T54" fmla="*/ 262 w 575"/>
                <a:gd name="T55" fmla="*/ 0 h 313"/>
                <a:gd name="T56" fmla="*/ 212 w 575"/>
                <a:gd name="T57" fmla="*/ 5 h 313"/>
                <a:gd name="T58" fmla="*/ 165 w 575"/>
                <a:gd name="T59" fmla="*/ 14 h 313"/>
                <a:gd name="T60" fmla="*/ 123 w 575"/>
                <a:gd name="T61" fmla="*/ 28 h 313"/>
                <a:gd name="T62" fmla="*/ 84 w 575"/>
                <a:gd name="T63" fmla="*/ 45 h 313"/>
                <a:gd name="T64" fmla="*/ 52 w 575"/>
                <a:gd name="T65" fmla="*/ 65 h 313"/>
                <a:gd name="T66" fmla="*/ 28 w 575"/>
                <a:gd name="T67" fmla="*/ 90 h 313"/>
                <a:gd name="T68" fmla="*/ 9 w 575"/>
                <a:gd name="T69" fmla="*/ 115 h 313"/>
                <a:gd name="T70" fmla="*/ 1 w 575"/>
                <a:gd name="T71" fmla="*/ 142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75"/>
                <a:gd name="T109" fmla="*/ 0 h 313"/>
                <a:gd name="T110" fmla="*/ 575 w 575"/>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75" h="313">
                  <a:moveTo>
                    <a:pt x="0" y="156"/>
                  </a:moveTo>
                  <a:lnTo>
                    <a:pt x="1" y="169"/>
                  </a:lnTo>
                  <a:lnTo>
                    <a:pt x="5" y="182"/>
                  </a:lnTo>
                  <a:lnTo>
                    <a:pt x="9" y="196"/>
                  </a:lnTo>
                  <a:lnTo>
                    <a:pt x="17" y="208"/>
                  </a:lnTo>
                  <a:lnTo>
                    <a:pt x="28" y="221"/>
                  </a:lnTo>
                  <a:lnTo>
                    <a:pt x="38" y="234"/>
                  </a:lnTo>
                  <a:lnTo>
                    <a:pt x="52" y="244"/>
                  </a:lnTo>
                  <a:lnTo>
                    <a:pt x="67" y="255"/>
                  </a:lnTo>
                  <a:lnTo>
                    <a:pt x="84" y="266"/>
                  </a:lnTo>
                  <a:lnTo>
                    <a:pt x="103" y="275"/>
                  </a:lnTo>
                  <a:lnTo>
                    <a:pt x="123" y="283"/>
                  </a:lnTo>
                  <a:lnTo>
                    <a:pt x="143" y="290"/>
                  </a:lnTo>
                  <a:lnTo>
                    <a:pt x="165" y="297"/>
                  </a:lnTo>
                  <a:lnTo>
                    <a:pt x="189" y="302"/>
                  </a:lnTo>
                  <a:lnTo>
                    <a:pt x="213" y="306"/>
                  </a:lnTo>
                  <a:lnTo>
                    <a:pt x="237" y="309"/>
                  </a:lnTo>
                  <a:lnTo>
                    <a:pt x="262" y="312"/>
                  </a:lnTo>
                  <a:lnTo>
                    <a:pt x="287" y="312"/>
                  </a:lnTo>
                  <a:lnTo>
                    <a:pt x="311" y="312"/>
                  </a:lnTo>
                  <a:lnTo>
                    <a:pt x="337" y="309"/>
                  </a:lnTo>
                  <a:lnTo>
                    <a:pt x="361" y="306"/>
                  </a:lnTo>
                  <a:lnTo>
                    <a:pt x="385" y="302"/>
                  </a:lnTo>
                  <a:lnTo>
                    <a:pt x="408" y="297"/>
                  </a:lnTo>
                  <a:lnTo>
                    <a:pt x="431" y="290"/>
                  </a:lnTo>
                  <a:lnTo>
                    <a:pt x="451" y="283"/>
                  </a:lnTo>
                  <a:lnTo>
                    <a:pt x="471" y="275"/>
                  </a:lnTo>
                  <a:lnTo>
                    <a:pt x="490" y="266"/>
                  </a:lnTo>
                  <a:lnTo>
                    <a:pt x="506" y="255"/>
                  </a:lnTo>
                  <a:lnTo>
                    <a:pt x="522" y="244"/>
                  </a:lnTo>
                  <a:lnTo>
                    <a:pt x="536" y="234"/>
                  </a:lnTo>
                  <a:lnTo>
                    <a:pt x="547" y="221"/>
                  </a:lnTo>
                  <a:lnTo>
                    <a:pt x="556" y="208"/>
                  </a:lnTo>
                  <a:lnTo>
                    <a:pt x="564" y="196"/>
                  </a:lnTo>
                  <a:lnTo>
                    <a:pt x="569" y="182"/>
                  </a:lnTo>
                  <a:lnTo>
                    <a:pt x="572" y="169"/>
                  </a:lnTo>
                  <a:lnTo>
                    <a:pt x="574" y="156"/>
                  </a:lnTo>
                  <a:lnTo>
                    <a:pt x="572" y="141"/>
                  </a:lnTo>
                  <a:lnTo>
                    <a:pt x="569" y="129"/>
                  </a:lnTo>
                  <a:lnTo>
                    <a:pt x="564" y="114"/>
                  </a:lnTo>
                  <a:lnTo>
                    <a:pt x="556" y="102"/>
                  </a:lnTo>
                  <a:lnTo>
                    <a:pt x="547" y="90"/>
                  </a:lnTo>
                  <a:lnTo>
                    <a:pt x="536" y="76"/>
                  </a:lnTo>
                  <a:lnTo>
                    <a:pt x="522" y="65"/>
                  </a:lnTo>
                  <a:lnTo>
                    <a:pt x="506" y="55"/>
                  </a:lnTo>
                  <a:lnTo>
                    <a:pt x="490" y="45"/>
                  </a:lnTo>
                  <a:lnTo>
                    <a:pt x="471" y="36"/>
                  </a:lnTo>
                  <a:lnTo>
                    <a:pt x="451" y="26"/>
                  </a:lnTo>
                  <a:lnTo>
                    <a:pt x="431" y="20"/>
                  </a:lnTo>
                  <a:lnTo>
                    <a:pt x="408" y="14"/>
                  </a:lnTo>
                  <a:lnTo>
                    <a:pt x="385" y="8"/>
                  </a:lnTo>
                  <a:lnTo>
                    <a:pt x="361" y="5"/>
                  </a:lnTo>
                  <a:lnTo>
                    <a:pt x="337" y="1"/>
                  </a:lnTo>
                  <a:lnTo>
                    <a:pt x="311" y="0"/>
                  </a:lnTo>
                  <a:lnTo>
                    <a:pt x="287" y="0"/>
                  </a:lnTo>
                  <a:lnTo>
                    <a:pt x="262" y="0"/>
                  </a:lnTo>
                  <a:lnTo>
                    <a:pt x="237" y="1"/>
                  </a:lnTo>
                  <a:lnTo>
                    <a:pt x="212" y="5"/>
                  </a:lnTo>
                  <a:lnTo>
                    <a:pt x="189" y="9"/>
                  </a:lnTo>
                  <a:lnTo>
                    <a:pt x="165" y="14"/>
                  </a:lnTo>
                  <a:lnTo>
                    <a:pt x="143" y="20"/>
                  </a:lnTo>
                  <a:lnTo>
                    <a:pt x="123" y="28"/>
                  </a:lnTo>
                  <a:lnTo>
                    <a:pt x="102" y="36"/>
                  </a:lnTo>
                  <a:lnTo>
                    <a:pt x="84" y="45"/>
                  </a:lnTo>
                  <a:lnTo>
                    <a:pt x="67" y="55"/>
                  </a:lnTo>
                  <a:lnTo>
                    <a:pt x="52" y="65"/>
                  </a:lnTo>
                  <a:lnTo>
                    <a:pt x="38" y="78"/>
                  </a:lnTo>
                  <a:lnTo>
                    <a:pt x="28" y="90"/>
                  </a:lnTo>
                  <a:lnTo>
                    <a:pt x="17" y="102"/>
                  </a:lnTo>
                  <a:lnTo>
                    <a:pt x="9" y="115"/>
                  </a:lnTo>
                  <a:lnTo>
                    <a:pt x="5" y="129"/>
                  </a:lnTo>
                  <a:lnTo>
                    <a:pt x="1" y="142"/>
                  </a:lnTo>
                  <a:lnTo>
                    <a:pt x="0" y="15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548" name="Group 13"/>
            <p:cNvGrpSpPr>
              <a:grpSpLocks/>
            </p:cNvGrpSpPr>
            <p:nvPr/>
          </p:nvGrpSpPr>
          <p:grpSpPr bwMode="auto">
            <a:xfrm>
              <a:off x="4713" y="1060"/>
              <a:ext cx="592" cy="327"/>
              <a:chOff x="4713" y="1060"/>
              <a:chExt cx="592" cy="327"/>
            </a:xfrm>
          </p:grpSpPr>
          <p:sp>
            <p:nvSpPr>
              <p:cNvPr id="65578" name="Freeform 14"/>
              <p:cNvSpPr>
                <a:spLocks/>
              </p:cNvSpPr>
              <p:nvPr/>
            </p:nvSpPr>
            <p:spPr bwMode="auto">
              <a:xfrm>
                <a:off x="4713" y="1060"/>
                <a:ext cx="592" cy="327"/>
              </a:xfrm>
              <a:custGeom>
                <a:avLst/>
                <a:gdLst>
                  <a:gd name="T0" fmla="*/ 589 w 592"/>
                  <a:gd name="T1" fmla="*/ 148 h 327"/>
                  <a:gd name="T2" fmla="*/ 581 w 592"/>
                  <a:gd name="T3" fmla="*/ 120 h 327"/>
                  <a:gd name="T4" fmla="*/ 563 w 592"/>
                  <a:gd name="T5" fmla="*/ 94 h 327"/>
                  <a:gd name="T6" fmla="*/ 538 w 592"/>
                  <a:gd name="T7" fmla="*/ 68 h 327"/>
                  <a:gd name="T8" fmla="*/ 505 w 592"/>
                  <a:gd name="T9" fmla="*/ 46 h 327"/>
                  <a:gd name="T10" fmla="*/ 465 w 592"/>
                  <a:gd name="T11" fmla="*/ 29 h 327"/>
                  <a:gd name="T12" fmla="*/ 420 w 592"/>
                  <a:gd name="T13" fmla="*/ 14 h 327"/>
                  <a:gd name="T14" fmla="*/ 372 w 592"/>
                  <a:gd name="T15" fmla="*/ 4 h 327"/>
                  <a:gd name="T16" fmla="*/ 321 w 592"/>
                  <a:gd name="T17" fmla="*/ 0 h 327"/>
                  <a:gd name="T18" fmla="*/ 269 w 592"/>
                  <a:gd name="T19" fmla="*/ 0 h 327"/>
                  <a:gd name="T20" fmla="*/ 218 w 592"/>
                  <a:gd name="T21" fmla="*/ 4 h 327"/>
                  <a:gd name="T22" fmla="*/ 170 w 592"/>
                  <a:gd name="T23" fmla="*/ 14 h 327"/>
                  <a:gd name="T24" fmla="*/ 125 w 592"/>
                  <a:gd name="T25" fmla="*/ 29 h 327"/>
                  <a:gd name="T26" fmla="*/ 85 w 592"/>
                  <a:gd name="T27" fmla="*/ 46 h 327"/>
                  <a:gd name="T28" fmla="*/ 53 w 592"/>
                  <a:gd name="T29" fmla="*/ 68 h 327"/>
                  <a:gd name="T30" fmla="*/ 27 w 592"/>
                  <a:gd name="T31" fmla="*/ 94 h 327"/>
                  <a:gd name="T32" fmla="*/ 9 w 592"/>
                  <a:gd name="T33" fmla="*/ 120 h 327"/>
                  <a:gd name="T34" fmla="*/ 1 w 592"/>
                  <a:gd name="T35" fmla="*/ 148 h 327"/>
                  <a:gd name="T36" fmla="*/ 1 w 592"/>
                  <a:gd name="T37" fmla="*/ 177 h 327"/>
                  <a:gd name="T38" fmla="*/ 9 w 592"/>
                  <a:gd name="T39" fmla="*/ 205 h 327"/>
                  <a:gd name="T40" fmla="*/ 27 w 592"/>
                  <a:gd name="T41" fmla="*/ 231 h 327"/>
                  <a:gd name="T42" fmla="*/ 53 w 592"/>
                  <a:gd name="T43" fmla="*/ 257 h 327"/>
                  <a:gd name="T44" fmla="*/ 85 w 592"/>
                  <a:gd name="T45" fmla="*/ 278 h 327"/>
                  <a:gd name="T46" fmla="*/ 125 w 592"/>
                  <a:gd name="T47" fmla="*/ 296 h 327"/>
                  <a:gd name="T48" fmla="*/ 170 w 592"/>
                  <a:gd name="T49" fmla="*/ 310 h 327"/>
                  <a:gd name="T50" fmla="*/ 218 w 592"/>
                  <a:gd name="T51" fmla="*/ 320 h 327"/>
                  <a:gd name="T52" fmla="*/ 269 w 592"/>
                  <a:gd name="T53" fmla="*/ 326 h 327"/>
                  <a:gd name="T54" fmla="*/ 321 w 592"/>
                  <a:gd name="T55" fmla="*/ 326 h 327"/>
                  <a:gd name="T56" fmla="*/ 372 w 592"/>
                  <a:gd name="T57" fmla="*/ 320 h 327"/>
                  <a:gd name="T58" fmla="*/ 420 w 592"/>
                  <a:gd name="T59" fmla="*/ 310 h 327"/>
                  <a:gd name="T60" fmla="*/ 465 w 592"/>
                  <a:gd name="T61" fmla="*/ 296 h 327"/>
                  <a:gd name="T62" fmla="*/ 505 w 592"/>
                  <a:gd name="T63" fmla="*/ 278 h 327"/>
                  <a:gd name="T64" fmla="*/ 538 w 592"/>
                  <a:gd name="T65" fmla="*/ 257 h 327"/>
                  <a:gd name="T66" fmla="*/ 563 w 592"/>
                  <a:gd name="T67" fmla="*/ 231 h 327"/>
                  <a:gd name="T68" fmla="*/ 581 w 592"/>
                  <a:gd name="T69" fmla="*/ 205 h 327"/>
                  <a:gd name="T70" fmla="*/ 589 w 592"/>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92"/>
                  <a:gd name="T109" fmla="*/ 0 h 327"/>
                  <a:gd name="T110" fmla="*/ 592 w 592"/>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92" h="327">
                    <a:moveTo>
                      <a:pt x="591" y="163"/>
                    </a:moveTo>
                    <a:lnTo>
                      <a:pt x="589" y="148"/>
                    </a:lnTo>
                    <a:lnTo>
                      <a:pt x="586" y="133"/>
                    </a:lnTo>
                    <a:lnTo>
                      <a:pt x="581" y="120"/>
                    </a:lnTo>
                    <a:lnTo>
                      <a:pt x="573" y="106"/>
                    </a:lnTo>
                    <a:lnTo>
                      <a:pt x="563" y="94"/>
                    </a:lnTo>
                    <a:lnTo>
                      <a:pt x="550" y="81"/>
                    </a:lnTo>
                    <a:lnTo>
                      <a:pt x="538" y="68"/>
                    </a:lnTo>
                    <a:lnTo>
                      <a:pt x="521" y="57"/>
                    </a:lnTo>
                    <a:lnTo>
                      <a:pt x="505" y="46"/>
                    </a:lnTo>
                    <a:lnTo>
                      <a:pt x="485" y="37"/>
                    </a:lnTo>
                    <a:lnTo>
                      <a:pt x="465" y="29"/>
                    </a:lnTo>
                    <a:lnTo>
                      <a:pt x="442" y="21"/>
                    </a:lnTo>
                    <a:lnTo>
                      <a:pt x="420" y="14"/>
                    </a:lnTo>
                    <a:lnTo>
                      <a:pt x="395" y="9"/>
                    </a:lnTo>
                    <a:lnTo>
                      <a:pt x="372" y="4"/>
                    </a:lnTo>
                    <a:lnTo>
                      <a:pt x="347" y="1"/>
                    </a:lnTo>
                    <a:lnTo>
                      <a:pt x="321" y="0"/>
                    </a:lnTo>
                    <a:lnTo>
                      <a:pt x="294" y="0"/>
                    </a:lnTo>
                    <a:lnTo>
                      <a:pt x="269" y="0"/>
                    </a:lnTo>
                    <a:lnTo>
                      <a:pt x="243" y="1"/>
                    </a:lnTo>
                    <a:lnTo>
                      <a:pt x="218" y="4"/>
                    </a:lnTo>
                    <a:lnTo>
                      <a:pt x="195" y="9"/>
                    </a:lnTo>
                    <a:lnTo>
                      <a:pt x="170" y="14"/>
                    </a:lnTo>
                    <a:lnTo>
                      <a:pt x="148" y="21"/>
                    </a:lnTo>
                    <a:lnTo>
                      <a:pt x="125" y="29"/>
                    </a:lnTo>
                    <a:lnTo>
                      <a:pt x="105" y="37"/>
                    </a:lnTo>
                    <a:lnTo>
                      <a:pt x="85" y="46"/>
                    </a:lnTo>
                    <a:lnTo>
                      <a:pt x="69" y="57"/>
                    </a:lnTo>
                    <a:lnTo>
                      <a:pt x="53" y="68"/>
                    </a:lnTo>
                    <a:lnTo>
                      <a:pt x="40" y="81"/>
                    </a:lnTo>
                    <a:lnTo>
                      <a:pt x="27" y="94"/>
                    </a:lnTo>
                    <a:lnTo>
                      <a:pt x="17" y="106"/>
                    </a:lnTo>
                    <a:lnTo>
                      <a:pt x="9" y="120"/>
                    </a:lnTo>
                    <a:lnTo>
                      <a:pt x="4" y="133"/>
                    </a:lnTo>
                    <a:lnTo>
                      <a:pt x="1" y="148"/>
                    </a:lnTo>
                    <a:lnTo>
                      <a:pt x="0" y="163"/>
                    </a:lnTo>
                    <a:lnTo>
                      <a:pt x="1" y="177"/>
                    </a:lnTo>
                    <a:lnTo>
                      <a:pt x="4" y="191"/>
                    </a:lnTo>
                    <a:lnTo>
                      <a:pt x="9" y="205"/>
                    </a:lnTo>
                    <a:lnTo>
                      <a:pt x="17" y="219"/>
                    </a:lnTo>
                    <a:lnTo>
                      <a:pt x="27" y="231"/>
                    </a:lnTo>
                    <a:lnTo>
                      <a:pt x="40" y="244"/>
                    </a:lnTo>
                    <a:lnTo>
                      <a:pt x="53" y="257"/>
                    </a:lnTo>
                    <a:lnTo>
                      <a:pt x="69" y="268"/>
                    </a:lnTo>
                    <a:lnTo>
                      <a:pt x="85" y="278"/>
                    </a:lnTo>
                    <a:lnTo>
                      <a:pt x="105" y="288"/>
                    </a:lnTo>
                    <a:lnTo>
                      <a:pt x="125" y="296"/>
                    </a:lnTo>
                    <a:lnTo>
                      <a:pt x="148" y="304"/>
                    </a:lnTo>
                    <a:lnTo>
                      <a:pt x="170" y="310"/>
                    </a:lnTo>
                    <a:lnTo>
                      <a:pt x="195" y="316"/>
                    </a:lnTo>
                    <a:lnTo>
                      <a:pt x="218" y="320"/>
                    </a:lnTo>
                    <a:lnTo>
                      <a:pt x="243" y="324"/>
                    </a:lnTo>
                    <a:lnTo>
                      <a:pt x="269" y="326"/>
                    </a:lnTo>
                    <a:lnTo>
                      <a:pt x="294" y="326"/>
                    </a:lnTo>
                    <a:lnTo>
                      <a:pt x="321" y="326"/>
                    </a:lnTo>
                    <a:lnTo>
                      <a:pt x="347" y="324"/>
                    </a:lnTo>
                    <a:lnTo>
                      <a:pt x="372" y="320"/>
                    </a:lnTo>
                    <a:lnTo>
                      <a:pt x="395" y="316"/>
                    </a:lnTo>
                    <a:lnTo>
                      <a:pt x="420" y="310"/>
                    </a:lnTo>
                    <a:lnTo>
                      <a:pt x="442" y="304"/>
                    </a:lnTo>
                    <a:lnTo>
                      <a:pt x="465" y="296"/>
                    </a:lnTo>
                    <a:lnTo>
                      <a:pt x="485" y="288"/>
                    </a:lnTo>
                    <a:lnTo>
                      <a:pt x="505" y="278"/>
                    </a:lnTo>
                    <a:lnTo>
                      <a:pt x="521" y="268"/>
                    </a:lnTo>
                    <a:lnTo>
                      <a:pt x="538" y="257"/>
                    </a:lnTo>
                    <a:lnTo>
                      <a:pt x="550" y="244"/>
                    </a:lnTo>
                    <a:lnTo>
                      <a:pt x="563" y="231"/>
                    </a:lnTo>
                    <a:lnTo>
                      <a:pt x="573" y="219"/>
                    </a:lnTo>
                    <a:lnTo>
                      <a:pt x="581" y="205"/>
                    </a:lnTo>
                    <a:lnTo>
                      <a:pt x="586" y="191"/>
                    </a:lnTo>
                    <a:lnTo>
                      <a:pt x="589" y="177"/>
                    </a:lnTo>
                    <a:lnTo>
                      <a:pt x="591"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79" name="Rectangle 15"/>
              <p:cNvSpPr>
                <a:spLocks noChangeArrowheads="1"/>
              </p:cNvSpPr>
              <p:nvPr/>
            </p:nvSpPr>
            <p:spPr bwMode="auto">
              <a:xfrm>
                <a:off x="4741" y="1103"/>
                <a:ext cx="54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400">
                    <a:solidFill>
                      <a:srgbClr val="000000"/>
                    </a:solidFill>
                    <a:latin typeface="Arial" pitchFamily="34" charset="0"/>
                  </a:rPr>
                  <a:t>dname</a:t>
                </a:r>
              </a:p>
            </p:txBody>
          </p:sp>
        </p:grpSp>
        <p:sp>
          <p:nvSpPr>
            <p:cNvPr id="65549" name="Rectangle 16"/>
            <p:cNvSpPr>
              <a:spLocks noChangeArrowheads="1"/>
            </p:cNvSpPr>
            <p:nvPr/>
          </p:nvSpPr>
          <p:spPr bwMode="auto">
            <a:xfrm>
              <a:off x="5220" y="1344"/>
              <a:ext cx="549"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400">
                  <a:solidFill>
                    <a:srgbClr val="000000"/>
                  </a:solidFill>
                  <a:latin typeface="Arial" pitchFamily="34" charset="0"/>
                </a:rPr>
                <a:t>budget</a:t>
              </a:r>
            </a:p>
          </p:txBody>
        </p:sp>
        <p:sp>
          <p:nvSpPr>
            <p:cNvPr id="65550" name="Rectangle 17"/>
            <p:cNvSpPr>
              <a:spLocks noChangeArrowheads="1"/>
            </p:cNvSpPr>
            <p:nvPr/>
          </p:nvSpPr>
          <p:spPr bwMode="auto">
            <a:xfrm>
              <a:off x="4420" y="1352"/>
              <a:ext cx="318"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400" u="sng">
                  <a:solidFill>
                    <a:srgbClr val="000000"/>
                  </a:solidFill>
                  <a:latin typeface="Arial" pitchFamily="34" charset="0"/>
                </a:rPr>
                <a:t>did</a:t>
              </a:r>
            </a:p>
          </p:txBody>
        </p:sp>
        <p:grpSp>
          <p:nvGrpSpPr>
            <p:cNvPr id="65551" name="Group 18"/>
            <p:cNvGrpSpPr>
              <a:grpSpLocks/>
            </p:cNvGrpSpPr>
            <p:nvPr/>
          </p:nvGrpSpPr>
          <p:grpSpPr bwMode="auto">
            <a:xfrm>
              <a:off x="3663" y="868"/>
              <a:ext cx="454" cy="327"/>
              <a:chOff x="3663" y="868"/>
              <a:chExt cx="454" cy="327"/>
            </a:xfrm>
          </p:grpSpPr>
          <p:sp>
            <p:nvSpPr>
              <p:cNvPr id="65576" name="Freeform 19"/>
              <p:cNvSpPr>
                <a:spLocks/>
              </p:cNvSpPr>
              <p:nvPr/>
            </p:nvSpPr>
            <p:spPr bwMode="auto">
              <a:xfrm>
                <a:off x="3663" y="868"/>
                <a:ext cx="454" cy="327"/>
              </a:xfrm>
              <a:custGeom>
                <a:avLst/>
                <a:gdLst>
                  <a:gd name="T0" fmla="*/ 1 w 454"/>
                  <a:gd name="T1" fmla="*/ 177 h 327"/>
                  <a:gd name="T2" fmla="*/ 8 w 454"/>
                  <a:gd name="T3" fmla="*/ 205 h 327"/>
                  <a:gd name="T4" fmla="*/ 21 w 454"/>
                  <a:gd name="T5" fmla="*/ 231 h 327"/>
                  <a:gd name="T6" fmla="*/ 41 w 454"/>
                  <a:gd name="T7" fmla="*/ 257 h 327"/>
                  <a:gd name="T8" fmla="*/ 66 w 454"/>
                  <a:gd name="T9" fmla="*/ 278 h 327"/>
                  <a:gd name="T10" fmla="*/ 96 w 454"/>
                  <a:gd name="T11" fmla="*/ 296 h 327"/>
                  <a:gd name="T12" fmla="*/ 131 w 454"/>
                  <a:gd name="T13" fmla="*/ 311 h 327"/>
                  <a:gd name="T14" fmla="*/ 167 w 454"/>
                  <a:gd name="T15" fmla="*/ 320 h 327"/>
                  <a:gd name="T16" fmla="*/ 206 w 454"/>
                  <a:gd name="T17" fmla="*/ 326 h 327"/>
                  <a:gd name="T18" fmla="*/ 246 w 454"/>
                  <a:gd name="T19" fmla="*/ 326 h 327"/>
                  <a:gd name="T20" fmla="*/ 285 w 454"/>
                  <a:gd name="T21" fmla="*/ 320 h 327"/>
                  <a:gd name="T22" fmla="*/ 322 w 454"/>
                  <a:gd name="T23" fmla="*/ 310 h 327"/>
                  <a:gd name="T24" fmla="*/ 356 w 454"/>
                  <a:gd name="T25" fmla="*/ 296 h 327"/>
                  <a:gd name="T26" fmla="*/ 387 w 454"/>
                  <a:gd name="T27" fmla="*/ 278 h 327"/>
                  <a:gd name="T28" fmla="*/ 412 w 454"/>
                  <a:gd name="T29" fmla="*/ 257 h 327"/>
                  <a:gd name="T30" fmla="*/ 431 w 454"/>
                  <a:gd name="T31" fmla="*/ 231 h 327"/>
                  <a:gd name="T32" fmla="*/ 445 w 454"/>
                  <a:gd name="T33" fmla="*/ 205 h 327"/>
                  <a:gd name="T34" fmla="*/ 453 w 454"/>
                  <a:gd name="T35" fmla="*/ 177 h 327"/>
                  <a:gd name="T36" fmla="*/ 453 w 454"/>
                  <a:gd name="T37" fmla="*/ 148 h 327"/>
                  <a:gd name="T38" fmla="*/ 445 w 454"/>
                  <a:gd name="T39" fmla="*/ 120 h 327"/>
                  <a:gd name="T40" fmla="*/ 431 w 454"/>
                  <a:gd name="T41" fmla="*/ 94 h 327"/>
                  <a:gd name="T42" fmla="*/ 412 w 454"/>
                  <a:gd name="T43" fmla="*/ 68 h 327"/>
                  <a:gd name="T44" fmla="*/ 387 w 454"/>
                  <a:gd name="T45" fmla="*/ 47 h 327"/>
                  <a:gd name="T46" fmla="*/ 356 w 454"/>
                  <a:gd name="T47" fmla="*/ 29 h 327"/>
                  <a:gd name="T48" fmla="*/ 322 w 454"/>
                  <a:gd name="T49" fmla="*/ 15 h 327"/>
                  <a:gd name="T50" fmla="*/ 285 w 454"/>
                  <a:gd name="T51" fmla="*/ 5 h 327"/>
                  <a:gd name="T52" fmla="*/ 246 w 454"/>
                  <a:gd name="T53" fmla="*/ 0 h 327"/>
                  <a:gd name="T54" fmla="*/ 206 w 454"/>
                  <a:gd name="T55" fmla="*/ 0 h 327"/>
                  <a:gd name="T56" fmla="*/ 167 w 454"/>
                  <a:gd name="T57" fmla="*/ 5 h 327"/>
                  <a:gd name="T58" fmla="*/ 131 w 454"/>
                  <a:gd name="T59" fmla="*/ 15 h 327"/>
                  <a:gd name="T60" fmla="*/ 96 w 454"/>
                  <a:gd name="T61" fmla="*/ 29 h 327"/>
                  <a:gd name="T62" fmla="*/ 66 w 454"/>
                  <a:gd name="T63" fmla="*/ 47 h 327"/>
                  <a:gd name="T64" fmla="*/ 41 w 454"/>
                  <a:gd name="T65" fmla="*/ 68 h 327"/>
                  <a:gd name="T66" fmla="*/ 21 w 454"/>
                  <a:gd name="T67" fmla="*/ 94 h 327"/>
                  <a:gd name="T68" fmla="*/ 8 w 454"/>
                  <a:gd name="T69" fmla="*/ 120 h 327"/>
                  <a:gd name="T70" fmla="*/ 1 w 454"/>
                  <a:gd name="T71" fmla="*/ 148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0" y="163"/>
                    </a:moveTo>
                    <a:lnTo>
                      <a:pt x="1" y="177"/>
                    </a:lnTo>
                    <a:lnTo>
                      <a:pt x="3" y="192"/>
                    </a:lnTo>
                    <a:lnTo>
                      <a:pt x="8" y="205"/>
                    </a:lnTo>
                    <a:lnTo>
                      <a:pt x="13" y="219"/>
                    </a:lnTo>
                    <a:lnTo>
                      <a:pt x="21" y="231"/>
                    </a:lnTo>
                    <a:lnTo>
                      <a:pt x="30" y="244"/>
                    </a:lnTo>
                    <a:lnTo>
                      <a:pt x="41" y="257"/>
                    </a:lnTo>
                    <a:lnTo>
                      <a:pt x="53" y="268"/>
                    </a:lnTo>
                    <a:lnTo>
                      <a:pt x="66" y="278"/>
                    </a:lnTo>
                    <a:lnTo>
                      <a:pt x="80" y="288"/>
                    </a:lnTo>
                    <a:lnTo>
                      <a:pt x="96" y="296"/>
                    </a:lnTo>
                    <a:lnTo>
                      <a:pt x="113" y="304"/>
                    </a:lnTo>
                    <a:lnTo>
                      <a:pt x="131" y="311"/>
                    </a:lnTo>
                    <a:lnTo>
                      <a:pt x="149" y="316"/>
                    </a:lnTo>
                    <a:lnTo>
                      <a:pt x="167" y="320"/>
                    </a:lnTo>
                    <a:lnTo>
                      <a:pt x="186" y="324"/>
                    </a:lnTo>
                    <a:lnTo>
                      <a:pt x="206" y="326"/>
                    </a:lnTo>
                    <a:lnTo>
                      <a:pt x="227" y="326"/>
                    </a:lnTo>
                    <a:lnTo>
                      <a:pt x="246" y="326"/>
                    </a:lnTo>
                    <a:lnTo>
                      <a:pt x="266" y="323"/>
                    </a:lnTo>
                    <a:lnTo>
                      <a:pt x="285" y="320"/>
                    </a:lnTo>
                    <a:lnTo>
                      <a:pt x="304" y="316"/>
                    </a:lnTo>
                    <a:lnTo>
                      <a:pt x="322" y="310"/>
                    </a:lnTo>
                    <a:lnTo>
                      <a:pt x="340" y="304"/>
                    </a:lnTo>
                    <a:lnTo>
                      <a:pt x="356" y="296"/>
                    </a:lnTo>
                    <a:lnTo>
                      <a:pt x="372" y="288"/>
                    </a:lnTo>
                    <a:lnTo>
                      <a:pt x="387" y="278"/>
                    </a:lnTo>
                    <a:lnTo>
                      <a:pt x="399" y="266"/>
                    </a:lnTo>
                    <a:lnTo>
                      <a:pt x="412" y="257"/>
                    </a:lnTo>
                    <a:lnTo>
                      <a:pt x="423" y="244"/>
                    </a:lnTo>
                    <a:lnTo>
                      <a:pt x="431" y="231"/>
                    </a:lnTo>
                    <a:lnTo>
                      <a:pt x="439" y="219"/>
                    </a:lnTo>
                    <a:lnTo>
                      <a:pt x="445" y="205"/>
                    </a:lnTo>
                    <a:lnTo>
                      <a:pt x="449" y="191"/>
                    </a:lnTo>
                    <a:lnTo>
                      <a:pt x="453" y="177"/>
                    </a:lnTo>
                    <a:lnTo>
                      <a:pt x="453" y="163"/>
                    </a:lnTo>
                    <a:lnTo>
                      <a:pt x="453" y="148"/>
                    </a:lnTo>
                    <a:lnTo>
                      <a:pt x="449" y="134"/>
                    </a:lnTo>
                    <a:lnTo>
                      <a:pt x="445" y="120"/>
                    </a:lnTo>
                    <a:lnTo>
                      <a:pt x="439" y="106"/>
                    </a:lnTo>
                    <a:lnTo>
                      <a:pt x="431" y="94"/>
                    </a:lnTo>
                    <a:lnTo>
                      <a:pt x="422" y="81"/>
                    </a:lnTo>
                    <a:lnTo>
                      <a:pt x="412" y="68"/>
                    </a:lnTo>
                    <a:lnTo>
                      <a:pt x="399" y="57"/>
                    </a:lnTo>
                    <a:lnTo>
                      <a:pt x="387" y="47"/>
                    </a:lnTo>
                    <a:lnTo>
                      <a:pt x="372" y="37"/>
                    </a:lnTo>
                    <a:lnTo>
                      <a:pt x="356" y="29"/>
                    </a:lnTo>
                    <a:lnTo>
                      <a:pt x="339" y="21"/>
                    </a:lnTo>
                    <a:lnTo>
                      <a:pt x="322" y="15"/>
                    </a:lnTo>
                    <a:lnTo>
                      <a:pt x="304" y="9"/>
                    </a:lnTo>
                    <a:lnTo>
                      <a:pt x="285" y="5"/>
                    </a:lnTo>
                    <a:lnTo>
                      <a:pt x="266" y="1"/>
                    </a:lnTo>
                    <a:lnTo>
                      <a:pt x="246" y="0"/>
                    </a:lnTo>
                    <a:lnTo>
                      <a:pt x="225" y="0"/>
                    </a:lnTo>
                    <a:lnTo>
                      <a:pt x="206" y="0"/>
                    </a:lnTo>
                    <a:lnTo>
                      <a:pt x="186" y="1"/>
                    </a:lnTo>
                    <a:lnTo>
                      <a:pt x="167" y="5"/>
                    </a:lnTo>
                    <a:lnTo>
                      <a:pt x="149" y="9"/>
                    </a:lnTo>
                    <a:lnTo>
                      <a:pt x="131" y="15"/>
                    </a:lnTo>
                    <a:lnTo>
                      <a:pt x="113" y="21"/>
                    </a:lnTo>
                    <a:lnTo>
                      <a:pt x="96" y="29"/>
                    </a:lnTo>
                    <a:lnTo>
                      <a:pt x="80" y="37"/>
                    </a:lnTo>
                    <a:lnTo>
                      <a:pt x="66" y="47"/>
                    </a:lnTo>
                    <a:lnTo>
                      <a:pt x="53" y="57"/>
                    </a:lnTo>
                    <a:lnTo>
                      <a:pt x="41" y="68"/>
                    </a:lnTo>
                    <a:lnTo>
                      <a:pt x="30" y="81"/>
                    </a:lnTo>
                    <a:lnTo>
                      <a:pt x="21" y="94"/>
                    </a:lnTo>
                    <a:lnTo>
                      <a:pt x="13" y="106"/>
                    </a:lnTo>
                    <a:lnTo>
                      <a:pt x="8" y="120"/>
                    </a:lnTo>
                    <a:lnTo>
                      <a:pt x="3" y="134"/>
                    </a:lnTo>
                    <a:lnTo>
                      <a:pt x="1" y="148"/>
                    </a:lnTo>
                    <a:lnTo>
                      <a:pt x="0"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77" name="Rectangle 20"/>
              <p:cNvSpPr>
                <a:spLocks noChangeArrowheads="1"/>
              </p:cNvSpPr>
              <p:nvPr/>
            </p:nvSpPr>
            <p:spPr bwMode="auto">
              <a:xfrm>
                <a:off x="3665" y="930"/>
                <a:ext cx="452"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400">
                    <a:solidFill>
                      <a:srgbClr val="000000"/>
                    </a:solidFill>
                    <a:latin typeface="Arial" pitchFamily="34" charset="0"/>
                  </a:rPr>
                  <a:t>since</a:t>
                </a:r>
              </a:p>
            </p:txBody>
          </p:sp>
        </p:grpSp>
        <p:grpSp>
          <p:nvGrpSpPr>
            <p:cNvPr id="65552" name="Group 21"/>
            <p:cNvGrpSpPr>
              <a:grpSpLocks/>
            </p:cNvGrpSpPr>
            <p:nvPr/>
          </p:nvGrpSpPr>
          <p:grpSpPr bwMode="auto">
            <a:xfrm>
              <a:off x="2110" y="1050"/>
              <a:ext cx="1285" cy="567"/>
              <a:chOff x="2110" y="1050"/>
              <a:chExt cx="1285" cy="567"/>
            </a:xfrm>
          </p:grpSpPr>
          <p:sp>
            <p:nvSpPr>
              <p:cNvPr id="65570" name="Freeform 22"/>
              <p:cNvSpPr>
                <a:spLocks/>
              </p:cNvSpPr>
              <p:nvPr/>
            </p:nvSpPr>
            <p:spPr bwMode="auto">
              <a:xfrm>
                <a:off x="2517" y="1050"/>
                <a:ext cx="454" cy="327"/>
              </a:xfrm>
              <a:custGeom>
                <a:avLst/>
                <a:gdLst>
                  <a:gd name="T0" fmla="*/ 453 w 454"/>
                  <a:gd name="T1" fmla="*/ 148 h 327"/>
                  <a:gd name="T2" fmla="*/ 445 w 454"/>
                  <a:gd name="T3" fmla="*/ 120 h 327"/>
                  <a:gd name="T4" fmla="*/ 431 w 454"/>
                  <a:gd name="T5" fmla="*/ 94 h 327"/>
                  <a:gd name="T6" fmla="*/ 412 w 454"/>
                  <a:gd name="T7" fmla="*/ 68 h 327"/>
                  <a:gd name="T8" fmla="*/ 387 w 454"/>
                  <a:gd name="T9" fmla="*/ 47 h 327"/>
                  <a:gd name="T10" fmla="*/ 356 w 454"/>
                  <a:gd name="T11" fmla="*/ 29 h 327"/>
                  <a:gd name="T12" fmla="*/ 322 w 454"/>
                  <a:gd name="T13" fmla="*/ 15 h 327"/>
                  <a:gd name="T14" fmla="*/ 285 w 454"/>
                  <a:gd name="T15" fmla="*/ 5 h 327"/>
                  <a:gd name="T16" fmla="*/ 246 w 454"/>
                  <a:gd name="T17" fmla="*/ 0 h 327"/>
                  <a:gd name="T18" fmla="*/ 206 w 454"/>
                  <a:gd name="T19" fmla="*/ 0 h 327"/>
                  <a:gd name="T20" fmla="*/ 167 w 454"/>
                  <a:gd name="T21" fmla="*/ 5 h 327"/>
                  <a:gd name="T22" fmla="*/ 131 w 454"/>
                  <a:gd name="T23" fmla="*/ 15 h 327"/>
                  <a:gd name="T24" fmla="*/ 96 w 454"/>
                  <a:gd name="T25" fmla="*/ 29 h 327"/>
                  <a:gd name="T26" fmla="*/ 66 w 454"/>
                  <a:gd name="T27" fmla="*/ 47 h 327"/>
                  <a:gd name="T28" fmla="*/ 41 w 454"/>
                  <a:gd name="T29" fmla="*/ 68 h 327"/>
                  <a:gd name="T30" fmla="*/ 21 w 454"/>
                  <a:gd name="T31" fmla="*/ 94 h 327"/>
                  <a:gd name="T32" fmla="*/ 8 w 454"/>
                  <a:gd name="T33" fmla="*/ 120 h 327"/>
                  <a:gd name="T34" fmla="*/ 1 w 454"/>
                  <a:gd name="T35" fmla="*/ 148 h 327"/>
                  <a:gd name="T36" fmla="*/ 1 w 454"/>
                  <a:gd name="T37" fmla="*/ 177 h 327"/>
                  <a:gd name="T38" fmla="*/ 8 w 454"/>
                  <a:gd name="T39" fmla="*/ 205 h 327"/>
                  <a:gd name="T40" fmla="*/ 21 w 454"/>
                  <a:gd name="T41" fmla="*/ 231 h 327"/>
                  <a:gd name="T42" fmla="*/ 41 w 454"/>
                  <a:gd name="T43" fmla="*/ 257 h 327"/>
                  <a:gd name="T44" fmla="*/ 66 w 454"/>
                  <a:gd name="T45" fmla="*/ 278 h 327"/>
                  <a:gd name="T46" fmla="*/ 96 w 454"/>
                  <a:gd name="T47" fmla="*/ 296 h 327"/>
                  <a:gd name="T48" fmla="*/ 131 w 454"/>
                  <a:gd name="T49" fmla="*/ 310 h 327"/>
                  <a:gd name="T50" fmla="*/ 167 w 454"/>
                  <a:gd name="T51" fmla="*/ 320 h 327"/>
                  <a:gd name="T52" fmla="*/ 206 w 454"/>
                  <a:gd name="T53" fmla="*/ 326 h 327"/>
                  <a:gd name="T54" fmla="*/ 246 w 454"/>
                  <a:gd name="T55" fmla="*/ 326 h 327"/>
                  <a:gd name="T56" fmla="*/ 285 w 454"/>
                  <a:gd name="T57" fmla="*/ 320 h 327"/>
                  <a:gd name="T58" fmla="*/ 322 w 454"/>
                  <a:gd name="T59" fmla="*/ 310 h 327"/>
                  <a:gd name="T60" fmla="*/ 356 w 454"/>
                  <a:gd name="T61" fmla="*/ 296 h 327"/>
                  <a:gd name="T62" fmla="*/ 387 w 454"/>
                  <a:gd name="T63" fmla="*/ 278 h 327"/>
                  <a:gd name="T64" fmla="*/ 412 w 454"/>
                  <a:gd name="T65" fmla="*/ 257 h 327"/>
                  <a:gd name="T66" fmla="*/ 431 w 454"/>
                  <a:gd name="T67" fmla="*/ 231 h 327"/>
                  <a:gd name="T68" fmla="*/ 445 w 454"/>
                  <a:gd name="T69" fmla="*/ 205 h 327"/>
                  <a:gd name="T70" fmla="*/ 453 w 454"/>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3" y="148"/>
                    </a:lnTo>
                    <a:lnTo>
                      <a:pt x="449" y="134"/>
                    </a:lnTo>
                    <a:lnTo>
                      <a:pt x="445" y="120"/>
                    </a:lnTo>
                    <a:lnTo>
                      <a:pt x="439" y="106"/>
                    </a:lnTo>
                    <a:lnTo>
                      <a:pt x="431" y="94"/>
                    </a:lnTo>
                    <a:lnTo>
                      <a:pt x="422" y="81"/>
                    </a:lnTo>
                    <a:lnTo>
                      <a:pt x="412" y="68"/>
                    </a:lnTo>
                    <a:lnTo>
                      <a:pt x="399" y="57"/>
                    </a:lnTo>
                    <a:lnTo>
                      <a:pt x="387" y="47"/>
                    </a:lnTo>
                    <a:lnTo>
                      <a:pt x="372" y="37"/>
                    </a:lnTo>
                    <a:lnTo>
                      <a:pt x="356" y="29"/>
                    </a:lnTo>
                    <a:lnTo>
                      <a:pt x="339" y="21"/>
                    </a:lnTo>
                    <a:lnTo>
                      <a:pt x="322" y="15"/>
                    </a:lnTo>
                    <a:lnTo>
                      <a:pt x="304" y="9"/>
                    </a:lnTo>
                    <a:lnTo>
                      <a:pt x="285" y="5"/>
                    </a:lnTo>
                    <a:lnTo>
                      <a:pt x="266" y="2"/>
                    </a:lnTo>
                    <a:lnTo>
                      <a:pt x="246" y="0"/>
                    </a:lnTo>
                    <a:lnTo>
                      <a:pt x="227" y="0"/>
                    </a:lnTo>
                    <a:lnTo>
                      <a:pt x="206" y="0"/>
                    </a:lnTo>
                    <a:lnTo>
                      <a:pt x="187" y="2"/>
                    </a:lnTo>
                    <a:lnTo>
                      <a:pt x="167" y="5"/>
                    </a:lnTo>
                    <a:lnTo>
                      <a:pt x="149" y="9"/>
                    </a:lnTo>
                    <a:lnTo>
                      <a:pt x="131" y="15"/>
                    </a:lnTo>
                    <a:lnTo>
                      <a:pt x="113" y="21"/>
                    </a:lnTo>
                    <a:lnTo>
                      <a:pt x="96" y="29"/>
                    </a:lnTo>
                    <a:lnTo>
                      <a:pt x="81" y="37"/>
                    </a:lnTo>
                    <a:lnTo>
                      <a:pt x="66" y="47"/>
                    </a:lnTo>
                    <a:lnTo>
                      <a:pt x="53" y="57"/>
                    </a:lnTo>
                    <a:lnTo>
                      <a:pt x="41" y="68"/>
                    </a:lnTo>
                    <a:lnTo>
                      <a:pt x="30" y="81"/>
                    </a:lnTo>
                    <a:lnTo>
                      <a:pt x="21" y="94"/>
                    </a:lnTo>
                    <a:lnTo>
                      <a:pt x="13" y="106"/>
                    </a:lnTo>
                    <a:lnTo>
                      <a:pt x="8" y="120"/>
                    </a:lnTo>
                    <a:lnTo>
                      <a:pt x="3" y="134"/>
                    </a:lnTo>
                    <a:lnTo>
                      <a:pt x="1" y="148"/>
                    </a:lnTo>
                    <a:lnTo>
                      <a:pt x="0" y="163"/>
                    </a:lnTo>
                    <a:lnTo>
                      <a:pt x="1" y="177"/>
                    </a:lnTo>
                    <a:lnTo>
                      <a:pt x="3" y="191"/>
                    </a:lnTo>
                    <a:lnTo>
                      <a:pt x="8" y="205"/>
                    </a:lnTo>
                    <a:lnTo>
                      <a:pt x="13" y="219"/>
                    </a:lnTo>
                    <a:lnTo>
                      <a:pt x="21" y="231"/>
                    </a:lnTo>
                    <a:lnTo>
                      <a:pt x="30" y="244"/>
                    </a:lnTo>
                    <a:lnTo>
                      <a:pt x="41" y="257"/>
                    </a:lnTo>
                    <a:lnTo>
                      <a:pt x="53" y="268"/>
                    </a:lnTo>
                    <a:lnTo>
                      <a:pt x="66" y="278"/>
                    </a:lnTo>
                    <a:lnTo>
                      <a:pt x="81" y="288"/>
                    </a:lnTo>
                    <a:lnTo>
                      <a:pt x="96" y="296"/>
                    </a:lnTo>
                    <a:lnTo>
                      <a:pt x="113" y="304"/>
                    </a:lnTo>
                    <a:lnTo>
                      <a:pt x="131" y="310"/>
                    </a:lnTo>
                    <a:lnTo>
                      <a:pt x="149" y="316"/>
                    </a:lnTo>
                    <a:lnTo>
                      <a:pt x="167" y="320"/>
                    </a:lnTo>
                    <a:lnTo>
                      <a:pt x="187" y="324"/>
                    </a:lnTo>
                    <a:lnTo>
                      <a:pt x="206" y="326"/>
                    </a:lnTo>
                    <a:lnTo>
                      <a:pt x="227" y="326"/>
                    </a:lnTo>
                    <a:lnTo>
                      <a:pt x="246" y="326"/>
                    </a:lnTo>
                    <a:lnTo>
                      <a:pt x="266" y="324"/>
                    </a:lnTo>
                    <a:lnTo>
                      <a:pt x="285" y="320"/>
                    </a:lnTo>
                    <a:lnTo>
                      <a:pt x="304" y="316"/>
                    </a:lnTo>
                    <a:lnTo>
                      <a:pt x="322" y="310"/>
                    </a:lnTo>
                    <a:lnTo>
                      <a:pt x="339" y="304"/>
                    </a:lnTo>
                    <a:lnTo>
                      <a:pt x="356" y="296"/>
                    </a:lnTo>
                    <a:lnTo>
                      <a:pt x="372" y="288"/>
                    </a:lnTo>
                    <a:lnTo>
                      <a:pt x="387" y="278"/>
                    </a:lnTo>
                    <a:lnTo>
                      <a:pt x="399" y="268"/>
                    </a:lnTo>
                    <a:lnTo>
                      <a:pt x="412" y="257"/>
                    </a:lnTo>
                    <a:lnTo>
                      <a:pt x="422" y="244"/>
                    </a:lnTo>
                    <a:lnTo>
                      <a:pt x="431" y="231"/>
                    </a:lnTo>
                    <a:lnTo>
                      <a:pt x="439" y="219"/>
                    </a:lnTo>
                    <a:lnTo>
                      <a:pt x="445" y="205"/>
                    </a:lnTo>
                    <a:lnTo>
                      <a:pt x="449" y="191"/>
                    </a:lnTo>
                    <a:lnTo>
                      <a:pt x="453" y="177"/>
                    </a:lnTo>
                    <a:lnTo>
                      <a:pt x="453"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71" name="Freeform 23"/>
              <p:cNvSpPr>
                <a:spLocks/>
              </p:cNvSpPr>
              <p:nvPr/>
            </p:nvSpPr>
            <p:spPr bwMode="auto">
              <a:xfrm>
                <a:off x="2110" y="1291"/>
                <a:ext cx="454" cy="326"/>
              </a:xfrm>
              <a:custGeom>
                <a:avLst/>
                <a:gdLst>
                  <a:gd name="T0" fmla="*/ 451 w 454"/>
                  <a:gd name="T1" fmla="*/ 148 h 326"/>
                  <a:gd name="T2" fmla="*/ 445 w 454"/>
                  <a:gd name="T3" fmla="*/ 120 h 326"/>
                  <a:gd name="T4" fmla="*/ 431 w 454"/>
                  <a:gd name="T5" fmla="*/ 93 h 326"/>
                  <a:gd name="T6" fmla="*/ 411 w 454"/>
                  <a:gd name="T7" fmla="*/ 68 h 326"/>
                  <a:gd name="T8" fmla="*/ 386 w 454"/>
                  <a:gd name="T9" fmla="*/ 47 h 326"/>
                  <a:gd name="T10" fmla="*/ 356 w 454"/>
                  <a:gd name="T11" fmla="*/ 29 h 326"/>
                  <a:gd name="T12" fmla="*/ 322 w 454"/>
                  <a:gd name="T13" fmla="*/ 15 h 326"/>
                  <a:gd name="T14" fmla="*/ 285 w 454"/>
                  <a:gd name="T15" fmla="*/ 5 h 326"/>
                  <a:gd name="T16" fmla="*/ 246 w 454"/>
                  <a:gd name="T17" fmla="*/ 0 h 326"/>
                  <a:gd name="T18" fmla="*/ 206 w 454"/>
                  <a:gd name="T19" fmla="*/ 0 h 326"/>
                  <a:gd name="T20" fmla="*/ 167 w 454"/>
                  <a:gd name="T21" fmla="*/ 5 h 326"/>
                  <a:gd name="T22" fmla="*/ 130 w 454"/>
                  <a:gd name="T23" fmla="*/ 15 h 326"/>
                  <a:gd name="T24" fmla="*/ 96 w 454"/>
                  <a:gd name="T25" fmla="*/ 29 h 326"/>
                  <a:gd name="T26" fmla="*/ 66 w 454"/>
                  <a:gd name="T27" fmla="*/ 47 h 326"/>
                  <a:gd name="T28" fmla="*/ 41 w 454"/>
                  <a:gd name="T29" fmla="*/ 68 h 326"/>
                  <a:gd name="T30" fmla="*/ 21 w 454"/>
                  <a:gd name="T31" fmla="*/ 93 h 326"/>
                  <a:gd name="T32" fmla="*/ 7 w 454"/>
                  <a:gd name="T33" fmla="*/ 120 h 326"/>
                  <a:gd name="T34" fmla="*/ 1 w 454"/>
                  <a:gd name="T35" fmla="*/ 148 h 326"/>
                  <a:gd name="T36" fmla="*/ 1 w 454"/>
                  <a:gd name="T37" fmla="*/ 176 h 326"/>
                  <a:gd name="T38" fmla="*/ 7 w 454"/>
                  <a:gd name="T39" fmla="*/ 204 h 326"/>
                  <a:gd name="T40" fmla="*/ 21 w 454"/>
                  <a:gd name="T41" fmla="*/ 231 h 326"/>
                  <a:gd name="T42" fmla="*/ 41 w 454"/>
                  <a:gd name="T43" fmla="*/ 256 h 326"/>
                  <a:gd name="T44" fmla="*/ 66 w 454"/>
                  <a:gd name="T45" fmla="*/ 277 h 326"/>
                  <a:gd name="T46" fmla="*/ 96 w 454"/>
                  <a:gd name="T47" fmla="*/ 295 h 326"/>
                  <a:gd name="T48" fmla="*/ 130 w 454"/>
                  <a:gd name="T49" fmla="*/ 309 h 326"/>
                  <a:gd name="T50" fmla="*/ 167 w 454"/>
                  <a:gd name="T51" fmla="*/ 319 h 326"/>
                  <a:gd name="T52" fmla="*/ 206 w 454"/>
                  <a:gd name="T53" fmla="*/ 325 h 326"/>
                  <a:gd name="T54" fmla="*/ 246 w 454"/>
                  <a:gd name="T55" fmla="*/ 325 h 326"/>
                  <a:gd name="T56" fmla="*/ 285 w 454"/>
                  <a:gd name="T57" fmla="*/ 319 h 326"/>
                  <a:gd name="T58" fmla="*/ 322 w 454"/>
                  <a:gd name="T59" fmla="*/ 309 h 326"/>
                  <a:gd name="T60" fmla="*/ 356 w 454"/>
                  <a:gd name="T61" fmla="*/ 295 h 326"/>
                  <a:gd name="T62" fmla="*/ 386 w 454"/>
                  <a:gd name="T63" fmla="*/ 277 h 326"/>
                  <a:gd name="T64" fmla="*/ 411 w 454"/>
                  <a:gd name="T65" fmla="*/ 256 h 326"/>
                  <a:gd name="T66" fmla="*/ 431 w 454"/>
                  <a:gd name="T67" fmla="*/ 231 h 326"/>
                  <a:gd name="T68" fmla="*/ 445 w 454"/>
                  <a:gd name="T69" fmla="*/ 204 h 326"/>
                  <a:gd name="T70" fmla="*/ 451 w 454"/>
                  <a:gd name="T71" fmla="*/ 176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6"/>
                  <a:gd name="T110" fmla="*/ 454 w 454"/>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6">
                    <a:moveTo>
                      <a:pt x="453" y="162"/>
                    </a:moveTo>
                    <a:lnTo>
                      <a:pt x="451" y="148"/>
                    </a:lnTo>
                    <a:lnTo>
                      <a:pt x="449" y="134"/>
                    </a:lnTo>
                    <a:lnTo>
                      <a:pt x="445" y="120"/>
                    </a:lnTo>
                    <a:lnTo>
                      <a:pt x="439" y="106"/>
                    </a:lnTo>
                    <a:lnTo>
                      <a:pt x="431" y="93"/>
                    </a:lnTo>
                    <a:lnTo>
                      <a:pt x="422" y="81"/>
                    </a:lnTo>
                    <a:lnTo>
                      <a:pt x="411" y="68"/>
                    </a:lnTo>
                    <a:lnTo>
                      <a:pt x="399" y="57"/>
                    </a:lnTo>
                    <a:lnTo>
                      <a:pt x="386" y="47"/>
                    </a:lnTo>
                    <a:lnTo>
                      <a:pt x="372" y="37"/>
                    </a:lnTo>
                    <a:lnTo>
                      <a:pt x="356" y="29"/>
                    </a:lnTo>
                    <a:lnTo>
                      <a:pt x="339" y="21"/>
                    </a:lnTo>
                    <a:lnTo>
                      <a:pt x="322" y="15"/>
                    </a:lnTo>
                    <a:lnTo>
                      <a:pt x="304"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6" y="47"/>
                    </a:lnTo>
                    <a:lnTo>
                      <a:pt x="53" y="57"/>
                    </a:lnTo>
                    <a:lnTo>
                      <a:pt x="41" y="68"/>
                    </a:lnTo>
                    <a:lnTo>
                      <a:pt x="30" y="81"/>
                    </a:lnTo>
                    <a:lnTo>
                      <a:pt x="21" y="93"/>
                    </a:lnTo>
                    <a:lnTo>
                      <a:pt x="13" y="106"/>
                    </a:lnTo>
                    <a:lnTo>
                      <a:pt x="7" y="120"/>
                    </a:lnTo>
                    <a:lnTo>
                      <a:pt x="3" y="134"/>
                    </a:lnTo>
                    <a:lnTo>
                      <a:pt x="1" y="148"/>
                    </a:lnTo>
                    <a:lnTo>
                      <a:pt x="0" y="162"/>
                    </a:lnTo>
                    <a:lnTo>
                      <a:pt x="1" y="176"/>
                    </a:lnTo>
                    <a:lnTo>
                      <a:pt x="3" y="190"/>
                    </a:lnTo>
                    <a:lnTo>
                      <a:pt x="7" y="204"/>
                    </a:lnTo>
                    <a:lnTo>
                      <a:pt x="13" y="218"/>
                    </a:lnTo>
                    <a:lnTo>
                      <a:pt x="21" y="231"/>
                    </a:lnTo>
                    <a:lnTo>
                      <a:pt x="30" y="243"/>
                    </a:lnTo>
                    <a:lnTo>
                      <a:pt x="41" y="256"/>
                    </a:lnTo>
                    <a:lnTo>
                      <a:pt x="53" y="266"/>
                    </a:lnTo>
                    <a:lnTo>
                      <a:pt x="66" y="277"/>
                    </a:lnTo>
                    <a:lnTo>
                      <a:pt x="80" y="287"/>
                    </a:lnTo>
                    <a:lnTo>
                      <a:pt x="96" y="295"/>
                    </a:lnTo>
                    <a:lnTo>
                      <a:pt x="113" y="303"/>
                    </a:lnTo>
                    <a:lnTo>
                      <a:pt x="130" y="309"/>
                    </a:lnTo>
                    <a:lnTo>
                      <a:pt x="148" y="315"/>
                    </a:lnTo>
                    <a:lnTo>
                      <a:pt x="167" y="319"/>
                    </a:lnTo>
                    <a:lnTo>
                      <a:pt x="186" y="322"/>
                    </a:lnTo>
                    <a:lnTo>
                      <a:pt x="206" y="325"/>
                    </a:lnTo>
                    <a:lnTo>
                      <a:pt x="225" y="325"/>
                    </a:lnTo>
                    <a:lnTo>
                      <a:pt x="246" y="325"/>
                    </a:lnTo>
                    <a:lnTo>
                      <a:pt x="265" y="322"/>
                    </a:lnTo>
                    <a:lnTo>
                      <a:pt x="285" y="319"/>
                    </a:lnTo>
                    <a:lnTo>
                      <a:pt x="304" y="315"/>
                    </a:lnTo>
                    <a:lnTo>
                      <a:pt x="322" y="309"/>
                    </a:lnTo>
                    <a:lnTo>
                      <a:pt x="339" y="303"/>
                    </a:lnTo>
                    <a:lnTo>
                      <a:pt x="356" y="295"/>
                    </a:lnTo>
                    <a:lnTo>
                      <a:pt x="372" y="287"/>
                    </a:lnTo>
                    <a:lnTo>
                      <a:pt x="386" y="277"/>
                    </a:lnTo>
                    <a:lnTo>
                      <a:pt x="399" y="266"/>
                    </a:lnTo>
                    <a:lnTo>
                      <a:pt x="411" y="256"/>
                    </a:lnTo>
                    <a:lnTo>
                      <a:pt x="422" y="243"/>
                    </a:lnTo>
                    <a:lnTo>
                      <a:pt x="431" y="231"/>
                    </a:lnTo>
                    <a:lnTo>
                      <a:pt x="439" y="218"/>
                    </a:lnTo>
                    <a:lnTo>
                      <a:pt x="445" y="204"/>
                    </a:lnTo>
                    <a:lnTo>
                      <a:pt x="449" y="190"/>
                    </a:lnTo>
                    <a:lnTo>
                      <a:pt x="451" y="176"/>
                    </a:lnTo>
                    <a:lnTo>
                      <a:pt x="453" y="1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72" name="Freeform 24"/>
              <p:cNvSpPr>
                <a:spLocks/>
              </p:cNvSpPr>
              <p:nvPr/>
            </p:nvSpPr>
            <p:spPr bwMode="auto">
              <a:xfrm>
                <a:off x="2943" y="1291"/>
                <a:ext cx="452" cy="326"/>
              </a:xfrm>
              <a:custGeom>
                <a:avLst/>
                <a:gdLst>
                  <a:gd name="T0" fmla="*/ 0 w 452"/>
                  <a:gd name="T1" fmla="*/ 176 h 326"/>
                  <a:gd name="T2" fmla="*/ 7 w 452"/>
                  <a:gd name="T3" fmla="*/ 204 h 326"/>
                  <a:gd name="T4" fmla="*/ 21 w 452"/>
                  <a:gd name="T5" fmla="*/ 231 h 326"/>
                  <a:gd name="T6" fmla="*/ 40 w 452"/>
                  <a:gd name="T7" fmla="*/ 256 h 326"/>
                  <a:gd name="T8" fmla="*/ 65 w 452"/>
                  <a:gd name="T9" fmla="*/ 278 h 326"/>
                  <a:gd name="T10" fmla="*/ 96 w 452"/>
                  <a:gd name="T11" fmla="*/ 295 h 326"/>
                  <a:gd name="T12" fmla="*/ 130 w 452"/>
                  <a:gd name="T13" fmla="*/ 309 h 326"/>
                  <a:gd name="T14" fmla="*/ 167 w 452"/>
                  <a:gd name="T15" fmla="*/ 319 h 326"/>
                  <a:gd name="T16" fmla="*/ 206 w 452"/>
                  <a:gd name="T17" fmla="*/ 325 h 326"/>
                  <a:gd name="T18" fmla="*/ 245 w 452"/>
                  <a:gd name="T19" fmla="*/ 325 h 326"/>
                  <a:gd name="T20" fmla="*/ 283 w 452"/>
                  <a:gd name="T21" fmla="*/ 319 h 326"/>
                  <a:gd name="T22" fmla="*/ 320 w 452"/>
                  <a:gd name="T23" fmla="*/ 309 h 326"/>
                  <a:gd name="T24" fmla="*/ 354 w 452"/>
                  <a:gd name="T25" fmla="*/ 295 h 326"/>
                  <a:gd name="T26" fmla="*/ 385 w 452"/>
                  <a:gd name="T27" fmla="*/ 277 h 326"/>
                  <a:gd name="T28" fmla="*/ 410 w 452"/>
                  <a:gd name="T29" fmla="*/ 254 h 326"/>
                  <a:gd name="T30" fmla="*/ 429 w 452"/>
                  <a:gd name="T31" fmla="*/ 231 h 326"/>
                  <a:gd name="T32" fmla="*/ 443 w 452"/>
                  <a:gd name="T33" fmla="*/ 204 h 326"/>
                  <a:gd name="T34" fmla="*/ 451 w 452"/>
                  <a:gd name="T35" fmla="*/ 176 h 326"/>
                  <a:gd name="T36" fmla="*/ 451 w 452"/>
                  <a:gd name="T37" fmla="*/ 148 h 326"/>
                  <a:gd name="T38" fmla="*/ 443 w 452"/>
                  <a:gd name="T39" fmla="*/ 120 h 326"/>
                  <a:gd name="T40" fmla="*/ 429 w 452"/>
                  <a:gd name="T41" fmla="*/ 93 h 326"/>
                  <a:gd name="T42" fmla="*/ 410 w 452"/>
                  <a:gd name="T43" fmla="*/ 68 h 326"/>
                  <a:gd name="T44" fmla="*/ 385 w 452"/>
                  <a:gd name="T45" fmla="*/ 47 h 326"/>
                  <a:gd name="T46" fmla="*/ 354 w 452"/>
                  <a:gd name="T47" fmla="*/ 29 h 326"/>
                  <a:gd name="T48" fmla="*/ 320 w 452"/>
                  <a:gd name="T49" fmla="*/ 15 h 326"/>
                  <a:gd name="T50" fmla="*/ 283 w 452"/>
                  <a:gd name="T51" fmla="*/ 5 h 326"/>
                  <a:gd name="T52" fmla="*/ 245 w 452"/>
                  <a:gd name="T53" fmla="*/ 0 h 326"/>
                  <a:gd name="T54" fmla="*/ 206 w 452"/>
                  <a:gd name="T55" fmla="*/ 0 h 326"/>
                  <a:gd name="T56" fmla="*/ 167 w 452"/>
                  <a:gd name="T57" fmla="*/ 5 h 326"/>
                  <a:gd name="T58" fmla="*/ 130 w 452"/>
                  <a:gd name="T59" fmla="*/ 15 h 326"/>
                  <a:gd name="T60" fmla="*/ 96 w 452"/>
                  <a:gd name="T61" fmla="*/ 29 h 326"/>
                  <a:gd name="T62" fmla="*/ 65 w 452"/>
                  <a:gd name="T63" fmla="*/ 47 h 326"/>
                  <a:gd name="T64" fmla="*/ 40 w 452"/>
                  <a:gd name="T65" fmla="*/ 68 h 326"/>
                  <a:gd name="T66" fmla="*/ 21 w 452"/>
                  <a:gd name="T67" fmla="*/ 93 h 326"/>
                  <a:gd name="T68" fmla="*/ 7 w 452"/>
                  <a:gd name="T69" fmla="*/ 120 h 326"/>
                  <a:gd name="T70" fmla="*/ 0 w 452"/>
                  <a:gd name="T71" fmla="*/ 148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2"/>
                  <a:gd name="T109" fmla="*/ 0 h 326"/>
                  <a:gd name="T110" fmla="*/ 452 w 452"/>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2" h="326">
                    <a:moveTo>
                      <a:pt x="0" y="162"/>
                    </a:moveTo>
                    <a:lnTo>
                      <a:pt x="0" y="176"/>
                    </a:lnTo>
                    <a:lnTo>
                      <a:pt x="3" y="190"/>
                    </a:lnTo>
                    <a:lnTo>
                      <a:pt x="7" y="204"/>
                    </a:lnTo>
                    <a:lnTo>
                      <a:pt x="13" y="218"/>
                    </a:lnTo>
                    <a:lnTo>
                      <a:pt x="21" y="231"/>
                    </a:lnTo>
                    <a:lnTo>
                      <a:pt x="29" y="243"/>
                    </a:lnTo>
                    <a:lnTo>
                      <a:pt x="40" y="256"/>
                    </a:lnTo>
                    <a:lnTo>
                      <a:pt x="52" y="267"/>
                    </a:lnTo>
                    <a:lnTo>
                      <a:pt x="65" y="278"/>
                    </a:lnTo>
                    <a:lnTo>
                      <a:pt x="80" y="287"/>
                    </a:lnTo>
                    <a:lnTo>
                      <a:pt x="96" y="295"/>
                    </a:lnTo>
                    <a:lnTo>
                      <a:pt x="112" y="303"/>
                    </a:lnTo>
                    <a:lnTo>
                      <a:pt x="130" y="309"/>
                    </a:lnTo>
                    <a:lnTo>
                      <a:pt x="148" y="315"/>
                    </a:lnTo>
                    <a:lnTo>
                      <a:pt x="167" y="319"/>
                    </a:lnTo>
                    <a:lnTo>
                      <a:pt x="186" y="322"/>
                    </a:lnTo>
                    <a:lnTo>
                      <a:pt x="206" y="325"/>
                    </a:lnTo>
                    <a:lnTo>
                      <a:pt x="225" y="325"/>
                    </a:lnTo>
                    <a:lnTo>
                      <a:pt x="245" y="325"/>
                    </a:lnTo>
                    <a:lnTo>
                      <a:pt x="264" y="322"/>
                    </a:lnTo>
                    <a:lnTo>
                      <a:pt x="283" y="319"/>
                    </a:lnTo>
                    <a:lnTo>
                      <a:pt x="302" y="315"/>
                    </a:lnTo>
                    <a:lnTo>
                      <a:pt x="320" y="309"/>
                    </a:lnTo>
                    <a:lnTo>
                      <a:pt x="338" y="303"/>
                    </a:lnTo>
                    <a:lnTo>
                      <a:pt x="354" y="295"/>
                    </a:lnTo>
                    <a:lnTo>
                      <a:pt x="370" y="287"/>
                    </a:lnTo>
                    <a:lnTo>
                      <a:pt x="385" y="277"/>
                    </a:lnTo>
                    <a:lnTo>
                      <a:pt x="398" y="266"/>
                    </a:lnTo>
                    <a:lnTo>
                      <a:pt x="410" y="254"/>
                    </a:lnTo>
                    <a:lnTo>
                      <a:pt x="421" y="243"/>
                    </a:lnTo>
                    <a:lnTo>
                      <a:pt x="429" y="231"/>
                    </a:lnTo>
                    <a:lnTo>
                      <a:pt x="437" y="217"/>
                    </a:lnTo>
                    <a:lnTo>
                      <a:pt x="443" y="204"/>
                    </a:lnTo>
                    <a:lnTo>
                      <a:pt x="447" y="190"/>
                    </a:lnTo>
                    <a:lnTo>
                      <a:pt x="451" y="176"/>
                    </a:lnTo>
                    <a:lnTo>
                      <a:pt x="451" y="162"/>
                    </a:lnTo>
                    <a:lnTo>
                      <a:pt x="451" y="148"/>
                    </a:lnTo>
                    <a:lnTo>
                      <a:pt x="447" y="134"/>
                    </a:lnTo>
                    <a:lnTo>
                      <a:pt x="443" y="120"/>
                    </a:lnTo>
                    <a:lnTo>
                      <a:pt x="437" y="106"/>
                    </a:lnTo>
                    <a:lnTo>
                      <a:pt x="429" y="93"/>
                    </a:lnTo>
                    <a:lnTo>
                      <a:pt x="421" y="81"/>
                    </a:lnTo>
                    <a:lnTo>
                      <a:pt x="410" y="68"/>
                    </a:lnTo>
                    <a:lnTo>
                      <a:pt x="398" y="57"/>
                    </a:lnTo>
                    <a:lnTo>
                      <a:pt x="385" y="47"/>
                    </a:lnTo>
                    <a:lnTo>
                      <a:pt x="370" y="37"/>
                    </a:lnTo>
                    <a:lnTo>
                      <a:pt x="354" y="29"/>
                    </a:lnTo>
                    <a:lnTo>
                      <a:pt x="338" y="21"/>
                    </a:lnTo>
                    <a:lnTo>
                      <a:pt x="320" y="15"/>
                    </a:lnTo>
                    <a:lnTo>
                      <a:pt x="302" y="9"/>
                    </a:lnTo>
                    <a:lnTo>
                      <a:pt x="283" y="5"/>
                    </a:lnTo>
                    <a:lnTo>
                      <a:pt x="264" y="1"/>
                    </a:lnTo>
                    <a:lnTo>
                      <a:pt x="245" y="0"/>
                    </a:lnTo>
                    <a:lnTo>
                      <a:pt x="225" y="0"/>
                    </a:lnTo>
                    <a:lnTo>
                      <a:pt x="206" y="0"/>
                    </a:lnTo>
                    <a:lnTo>
                      <a:pt x="186" y="1"/>
                    </a:lnTo>
                    <a:lnTo>
                      <a:pt x="167" y="5"/>
                    </a:lnTo>
                    <a:lnTo>
                      <a:pt x="148" y="9"/>
                    </a:lnTo>
                    <a:lnTo>
                      <a:pt x="130" y="15"/>
                    </a:lnTo>
                    <a:lnTo>
                      <a:pt x="112" y="21"/>
                    </a:lnTo>
                    <a:lnTo>
                      <a:pt x="96" y="29"/>
                    </a:lnTo>
                    <a:lnTo>
                      <a:pt x="80" y="37"/>
                    </a:lnTo>
                    <a:lnTo>
                      <a:pt x="65" y="47"/>
                    </a:lnTo>
                    <a:lnTo>
                      <a:pt x="52" y="57"/>
                    </a:lnTo>
                    <a:lnTo>
                      <a:pt x="40" y="68"/>
                    </a:lnTo>
                    <a:lnTo>
                      <a:pt x="29" y="81"/>
                    </a:lnTo>
                    <a:lnTo>
                      <a:pt x="21" y="93"/>
                    </a:lnTo>
                    <a:lnTo>
                      <a:pt x="13" y="106"/>
                    </a:lnTo>
                    <a:lnTo>
                      <a:pt x="7" y="120"/>
                    </a:lnTo>
                    <a:lnTo>
                      <a:pt x="3" y="134"/>
                    </a:lnTo>
                    <a:lnTo>
                      <a:pt x="0" y="148"/>
                    </a:lnTo>
                    <a:lnTo>
                      <a:pt x="0" y="1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73" name="Rectangle 25"/>
              <p:cNvSpPr>
                <a:spLocks noChangeArrowheads="1"/>
              </p:cNvSpPr>
              <p:nvPr/>
            </p:nvSpPr>
            <p:spPr bwMode="auto">
              <a:xfrm>
                <a:off x="3021" y="1354"/>
                <a:ext cx="280"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400">
                    <a:solidFill>
                      <a:srgbClr val="000000"/>
                    </a:solidFill>
                    <a:latin typeface="Arial" pitchFamily="34" charset="0"/>
                  </a:rPr>
                  <a:t>lot</a:t>
                </a:r>
              </a:p>
            </p:txBody>
          </p:sp>
          <p:sp>
            <p:nvSpPr>
              <p:cNvPr id="65574" name="Rectangle 26"/>
              <p:cNvSpPr>
                <a:spLocks noChangeArrowheads="1"/>
              </p:cNvSpPr>
              <p:nvPr/>
            </p:nvSpPr>
            <p:spPr bwMode="auto">
              <a:xfrm>
                <a:off x="2515" y="1093"/>
                <a:ext cx="475" cy="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400">
                    <a:solidFill>
                      <a:srgbClr val="000000"/>
                    </a:solidFill>
                    <a:latin typeface="Arial" pitchFamily="34" charset="0"/>
                  </a:rPr>
                  <a:t>name</a:t>
                </a:r>
              </a:p>
            </p:txBody>
          </p:sp>
          <p:sp>
            <p:nvSpPr>
              <p:cNvPr id="65575" name="Rectangle 27"/>
              <p:cNvSpPr>
                <a:spLocks noChangeArrowheads="1"/>
              </p:cNvSpPr>
              <p:nvPr/>
            </p:nvSpPr>
            <p:spPr bwMode="auto">
              <a:xfrm>
                <a:off x="2166" y="1346"/>
                <a:ext cx="347"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400" u="sng">
                    <a:solidFill>
                      <a:srgbClr val="000000"/>
                    </a:solidFill>
                    <a:latin typeface="Arial" pitchFamily="34" charset="0"/>
                  </a:rPr>
                  <a:t>ssn</a:t>
                </a:r>
              </a:p>
            </p:txBody>
          </p:sp>
        </p:grpSp>
        <p:grpSp>
          <p:nvGrpSpPr>
            <p:cNvPr id="65553" name="Group 28"/>
            <p:cNvGrpSpPr>
              <a:grpSpLocks/>
            </p:cNvGrpSpPr>
            <p:nvPr/>
          </p:nvGrpSpPr>
          <p:grpSpPr bwMode="auto">
            <a:xfrm>
              <a:off x="3497" y="1648"/>
              <a:ext cx="769" cy="580"/>
              <a:chOff x="3497" y="1648"/>
              <a:chExt cx="769" cy="580"/>
            </a:xfrm>
          </p:grpSpPr>
          <p:sp>
            <p:nvSpPr>
              <p:cNvPr id="65568" name="Rectangle 29"/>
              <p:cNvSpPr>
                <a:spLocks noChangeArrowheads="1"/>
              </p:cNvSpPr>
              <p:nvPr/>
            </p:nvSpPr>
            <p:spPr bwMode="auto">
              <a:xfrm>
                <a:off x="3567" y="1865"/>
                <a:ext cx="691"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400">
                    <a:solidFill>
                      <a:srgbClr val="000000"/>
                    </a:solidFill>
                    <a:latin typeface="Arial" pitchFamily="34" charset="0"/>
                  </a:rPr>
                  <a:t>Manages</a:t>
                </a:r>
              </a:p>
            </p:txBody>
          </p:sp>
          <p:sp>
            <p:nvSpPr>
              <p:cNvPr id="65569" name="Freeform 30"/>
              <p:cNvSpPr>
                <a:spLocks/>
              </p:cNvSpPr>
              <p:nvPr/>
            </p:nvSpPr>
            <p:spPr bwMode="auto">
              <a:xfrm>
                <a:off x="3497" y="1648"/>
                <a:ext cx="769" cy="580"/>
              </a:xfrm>
              <a:custGeom>
                <a:avLst/>
                <a:gdLst>
                  <a:gd name="T0" fmla="*/ 0 w 769"/>
                  <a:gd name="T1" fmla="*/ 290 h 580"/>
                  <a:gd name="T2" fmla="*/ 378 w 769"/>
                  <a:gd name="T3" fmla="*/ 0 h 580"/>
                  <a:gd name="T4" fmla="*/ 768 w 769"/>
                  <a:gd name="T5" fmla="*/ 300 h 580"/>
                  <a:gd name="T6" fmla="*/ 378 w 769"/>
                  <a:gd name="T7" fmla="*/ 579 h 580"/>
                  <a:gd name="T8" fmla="*/ 0 w 769"/>
                  <a:gd name="T9" fmla="*/ 290 h 580"/>
                  <a:gd name="T10" fmla="*/ 0 60000 65536"/>
                  <a:gd name="T11" fmla="*/ 0 60000 65536"/>
                  <a:gd name="T12" fmla="*/ 0 60000 65536"/>
                  <a:gd name="T13" fmla="*/ 0 60000 65536"/>
                  <a:gd name="T14" fmla="*/ 0 60000 65536"/>
                  <a:gd name="T15" fmla="*/ 0 w 769"/>
                  <a:gd name="T16" fmla="*/ 0 h 580"/>
                  <a:gd name="T17" fmla="*/ 769 w 769"/>
                  <a:gd name="T18" fmla="*/ 580 h 580"/>
                </a:gdLst>
                <a:ahLst/>
                <a:cxnLst>
                  <a:cxn ang="T10">
                    <a:pos x="T0" y="T1"/>
                  </a:cxn>
                  <a:cxn ang="T11">
                    <a:pos x="T2" y="T3"/>
                  </a:cxn>
                  <a:cxn ang="T12">
                    <a:pos x="T4" y="T5"/>
                  </a:cxn>
                  <a:cxn ang="T13">
                    <a:pos x="T6" y="T7"/>
                  </a:cxn>
                  <a:cxn ang="T14">
                    <a:pos x="T8" y="T9"/>
                  </a:cxn>
                </a:cxnLst>
                <a:rect l="T15" t="T16" r="T17" b="T18"/>
                <a:pathLst>
                  <a:path w="769" h="580">
                    <a:moveTo>
                      <a:pt x="0" y="290"/>
                    </a:moveTo>
                    <a:lnTo>
                      <a:pt x="378" y="0"/>
                    </a:lnTo>
                    <a:lnTo>
                      <a:pt x="768" y="300"/>
                    </a:lnTo>
                    <a:lnTo>
                      <a:pt x="378" y="579"/>
                    </a:lnTo>
                    <a:lnTo>
                      <a:pt x="0" y="29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554" name="Freeform 31"/>
            <p:cNvSpPr>
              <a:spLocks/>
            </p:cNvSpPr>
            <p:nvPr/>
          </p:nvSpPr>
          <p:spPr bwMode="auto">
            <a:xfrm>
              <a:off x="4617" y="1828"/>
              <a:ext cx="816" cy="302"/>
            </a:xfrm>
            <a:custGeom>
              <a:avLst/>
              <a:gdLst>
                <a:gd name="T0" fmla="*/ 815 w 816"/>
                <a:gd name="T1" fmla="*/ 301 h 302"/>
                <a:gd name="T2" fmla="*/ 815 w 816"/>
                <a:gd name="T3" fmla="*/ 0 h 302"/>
                <a:gd name="T4" fmla="*/ 0 w 816"/>
                <a:gd name="T5" fmla="*/ 0 h 302"/>
                <a:gd name="T6" fmla="*/ 0 w 816"/>
                <a:gd name="T7" fmla="*/ 301 h 302"/>
                <a:gd name="T8" fmla="*/ 815 w 816"/>
                <a:gd name="T9" fmla="*/ 301 h 302"/>
                <a:gd name="T10" fmla="*/ 0 60000 65536"/>
                <a:gd name="T11" fmla="*/ 0 60000 65536"/>
                <a:gd name="T12" fmla="*/ 0 60000 65536"/>
                <a:gd name="T13" fmla="*/ 0 60000 65536"/>
                <a:gd name="T14" fmla="*/ 0 60000 65536"/>
                <a:gd name="T15" fmla="*/ 0 w 816"/>
                <a:gd name="T16" fmla="*/ 0 h 302"/>
                <a:gd name="T17" fmla="*/ 816 w 816"/>
                <a:gd name="T18" fmla="*/ 302 h 302"/>
              </a:gdLst>
              <a:ahLst/>
              <a:cxnLst>
                <a:cxn ang="T10">
                  <a:pos x="T0" y="T1"/>
                </a:cxn>
                <a:cxn ang="T11">
                  <a:pos x="T2" y="T3"/>
                </a:cxn>
                <a:cxn ang="T12">
                  <a:pos x="T4" y="T5"/>
                </a:cxn>
                <a:cxn ang="T13">
                  <a:pos x="T6" y="T7"/>
                </a:cxn>
                <a:cxn ang="T14">
                  <a:pos x="T8" y="T9"/>
                </a:cxn>
              </a:cxnLst>
              <a:rect l="T15" t="T16" r="T17" b="T18"/>
              <a:pathLst>
                <a:path w="816" h="302">
                  <a:moveTo>
                    <a:pt x="815" y="301"/>
                  </a:moveTo>
                  <a:lnTo>
                    <a:pt x="815" y="0"/>
                  </a:lnTo>
                  <a:lnTo>
                    <a:pt x="0" y="0"/>
                  </a:lnTo>
                  <a:lnTo>
                    <a:pt x="0" y="301"/>
                  </a:lnTo>
                  <a:lnTo>
                    <a:pt x="815" y="30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65555" name="Group 32"/>
            <p:cNvGrpSpPr>
              <a:grpSpLocks/>
            </p:cNvGrpSpPr>
            <p:nvPr/>
          </p:nvGrpSpPr>
          <p:grpSpPr bwMode="auto">
            <a:xfrm>
              <a:off x="2369" y="1818"/>
              <a:ext cx="817" cy="301"/>
              <a:chOff x="2369" y="1818"/>
              <a:chExt cx="817" cy="301"/>
            </a:xfrm>
          </p:grpSpPr>
          <p:sp>
            <p:nvSpPr>
              <p:cNvPr id="65566" name="Freeform 33"/>
              <p:cNvSpPr>
                <a:spLocks/>
              </p:cNvSpPr>
              <p:nvPr/>
            </p:nvSpPr>
            <p:spPr bwMode="auto">
              <a:xfrm>
                <a:off x="2369" y="1818"/>
                <a:ext cx="814" cy="295"/>
              </a:xfrm>
              <a:custGeom>
                <a:avLst/>
                <a:gdLst>
                  <a:gd name="T0" fmla="*/ 813 w 814"/>
                  <a:gd name="T1" fmla="*/ 294 h 295"/>
                  <a:gd name="T2" fmla="*/ 813 w 814"/>
                  <a:gd name="T3" fmla="*/ 0 h 295"/>
                  <a:gd name="T4" fmla="*/ 0 w 814"/>
                  <a:gd name="T5" fmla="*/ 0 h 295"/>
                  <a:gd name="T6" fmla="*/ 0 w 814"/>
                  <a:gd name="T7" fmla="*/ 294 h 295"/>
                  <a:gd name="T8" fmla="*/ 813 w 814"/>
                  <a:gd name="T9" fmla="*/ 294 h 295"/>
                  <a:gd name="T10" fmla="*/ 0 60000 65536"/>
                  <a:gd name="T11" fmla="*/ 0 60000 65536"/>
                  <a:gd name="T12" fmla="*/ 0 60000 65536"/>
                  <a:gd name="T13" fmla="*/ 0 60000 65536"/>
                  <a:gd name="T14" fmla="*/ 0 60000 65536"/>
                  <a:gd name="T15" fmla="*/ 0 w 814"/>
                  <a:gd name="T16" fmla="*/ 0 h 295"/>
                  <a:gd name="T17" fmla="*/ 814 w 814"/>
                  <a:gd name="T18" fmla="*/ 295 h 295"/>
                </a:gdLst>
                <a:ahLst/>
                <a:cxnLst>
                  <a:cxn ang="T10">
                    <a:pos x="T0" y="T1"/>
                  </a:cxn>
                  <a:cxn ang="T11">
                    <a:pos x="T2" y="T3"/>
                  </a:cxn>
                  <a:cxn ang="T12">
                    <a:pos x="T4" y="T5"/>
                  </a:cxn>
                  <a:cxn ang="T13">
                    <a:pos x="T6" y="T7"/>
                  </a:cxn>
                  <a:cxn ang="T14">
                    <a:pos x="T8" y="T9"/>
                  </a:cxn>
                </a:cxnLst>
                <a:rect l="T15" t="T16" r="T17" b="T18"/>
                <a:pathLst>
                  <a:path w="814" h="295">
                    <a:moveTo>
                      <a:pt x="813" y="294"/>
                    </a:moveTo>
                    <a:lnTo>
                      <a:pt x="813" y="0"/>
                    </a:lnTo>
                    <a:lnTo>
                      <a:pt x="0" y="0"/>
                    </a:lnTo>
                    <a:lnTo>
                      <a:pt x="0" y="294"/>
                    </a:lnTo>
                    <a:lnTo>
                      <a:pt x="813" y="29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67" name="Rectangle 34"/>
              <p:cNvSpPr>
                <a:spLocks noChangeArrowheads="1"/>
              </p:cNvSpPr>
              <p:nvPr/>
            </p:nvSpPr>
            <p:spPr bwMode="auto">
              <a:xfrm>
                <a:off x="2381" y="1863"/>
                <a:ext cx="805"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400">
                    <a:solidFill>
                      <a:srgbClr val="000000"/>
                    </a:solidFill>
                    <a:latin typeface="Arial" pitchFamily="34" charset="0"/>
                  </a:rPr>
                  <a:t>Employees</a:t>
                </a:r>
              </a:p>
            </p:txBody>
          </p:sp>
        </p:grpSp>
        <p:sp>
          <p:nvSpPr>
            <p:cNvPr id="65556" name="Rectangle 35"/>
            <p:cNvSpPr>
              <a:spLocks noChangeArrowheads="1"/>
            </p:cNvSpPr>
            <p:nvPr/>
          </p:nvSpPr>
          <p:spPr bwMode="auto">
            <a:xfrm>
              <a:off x="4566" y="1872"/>
              <a:ext cx="909" cy="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400">
                  <a:solidFill>
                    <a:srgbClr val="000000"/>
                  </a:solidFill>
                  <a:latin typeface="Arial" pitchFamily="34" charset="0"/>
                </a:rPr>
                <a:t>Departments</a:t>
              </a:r>
            </a:p>
          </p:txBody>
        </p:sp>
        <p:sp>
          <p:nvSpPr>
            <p:cNvPr id="65557" name="Line 36"/>
            <p:cNvSpPr>
              <a:spLocks noChangeShapeType="1"/>
            </p:cNvSpPr>
            <p:nvPr/>
          </p:nvSpPr>
          <p:spPr bwMode="auto">
            <a:xfrm flipH="1">
              <a:off x="3157" y="1936"/>
              <a:ext cx="344"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5558" name="Line 37"/>
            <p:cNvSpPr>
              <a:spLocks noChangeShapeType="1"/>
            </p:cNvSpPr>
            <p:nvPr/>
          </p:nvSpPr>
          <p:spPr bwMode="auto">
            <a:xfrm>
              <a:off x="4269" y="1936"/>
              <a:ext cx="328"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5559" name="Line 38"/>
            <p:cNvSpPr>
              <a:spLocks noChangeShapeType="1"/>
            </p:cNvSpPr>
            <p:nvPr/>
          </p:nvSpPr>
          <p:spPr bwMode="auto">
            <a:xfrm flipH="1">
              <a:off x="3013" y="1604"/>
              <a:ext cx="152" cy="1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5560" name="Line 39"/>
            <p:cNvSpPr>
              <a:spLocks noChangeShapeType="1"/>
            </p:cNvSpPr>
            <p:nvPr/>
          </p:nvSpPr>
          <p:spPr bwMode="auto">
            <a:xfrm>
              <a:off x="2729" y="1364"/>
              <a:ext cx="0" cy="42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5561" name="Line 40"/>
            <p:cNvSpPr>
              <a:spLocks noChangeShapeType="1"/>
            </p:cNvSpPr>
            <p:nvPr/>
          </p:nvSpPr>
          <p:spPr bwMode="auto">
            <a:xfrm>
              <a:off x="2397" y="1604"/>
              <a:ext cx="88" cy="18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5562" name="Line 41"/>
            <p:cNvSpPr>
              <a:spLocks noChangeShapeType="1"/>
            </p:cNvSpPr>
            <p:nvPr/>
          </p:nvSpPr>
          <p:spPr bwMode="auto">
            <a:xfrm>
              <a:off x="3881" y="1220"/>
              <a:ext cx="0" cy="42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5563" name="Line 42"/>
            <p:cNvSpPr>
              <a:spLocks noChangeShapeType="1"/>
            </p:cNvSpPr>
            <p:nvPr/>
          </p:nvSpPr>
          <p:spPr bwMode="auto">
            <a:xfrm>
              <a:off x="4653" y="1604"/>
              <a:ext cx="136" cy="23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5564" name="Line 43"/>
            <p:cNvSpPr>
              <a:spLocks noChangeShapeType="1"/>
            </p:cNvSpPr>
            <p:nvPr/>
          </p:nvSpPr>
          <p:spPr bwMode="auto">
            <a:xfrm>
              <a:off x="4985" y="1412"/>
              <a:ext cx="0" cy="424"/>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65565" name="Line 44"/>
            <p:cNvSpPr>
              <a:spLocks noChangeShapeType="1"/>
            </p:cNvSpPr>
            <p:nvPr/>
          </p:nvSpPr>
          <p:spPr bwMode="auto">
            <a:xfrm flipH="1">
              <a:off x="5221" y="1604"/>
              <a:ext cx="104" cy="232"/>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grpSp>
      <p:sp>
        <p:nvSpPr>
          <p:cNvPr id="45" name="Slide Number Placeholder 44"/>
          <p:cNvSpPr>
            <a:spLocks noGrp="1"/>
          </p:cNvSpPr>
          <p:nvPr>
            <p:ph type="sldNum" sz="quarter" idx="12"/>
          </p:nvPr>
        </p:nvSpPr>
        <p:spPr/>
        <p:txBody>
          <a:bodyPr/>
          <a:lstStyle/>
          <a:p>
            <a:pPr>
              <a:defRPr/>
            </a:pPr>
            <a:fld id="{AFD5568C-0395-417B-9097-5033DDD3C647}" type="slidenum">
              <a:rPr lang="en-US" smtClean="0"/>
              <a:pPr>
                <a:defRPr/>
              </a:pPr>
              <a:t>66</a:t>
            </a:fld>
            <a:endParaRPr lang="en-US"/>
          </a:p>
        </p:txBody>
      </p:sp>
      <p:sp>
        <p:nvSpPr>
          <p:cNvPr id="46" name="Rectangle 7"/>
          <p:cNvSpPr>
            <a:spLocks noChangeArrowheads="1"/>
          </p:cNvSpPr>
          <p:nvPr/>
        </p:nvSpPr>
        <p:spPr bwMode="auto">
          <a:xfrm>
            <a:off x="74042" y="4281901"/>
            <a:ext cx="4422775" cy="11977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lIns="90488" tIns="44450" rIns="90488" bIns="44450">
            <a:spAutoFit/>
          </a:bodyPr>
          <a:lstStyle/>
          <a:p>
            <a:r>
              <a:rPr lang="en-US" sz="1800" dirty="0">
                <a:solidFill>
                  <a:schemeClr val="tx1"/>
                </a:solidFill>
                <a:latin typeface="Lucida Console" pitchFamily="49" charset="0"/>
              </a:rPr>
              <a:t>CREATE TABLE Employee (</a:t>
            </a:r>
          </a:p>
          <a:p>
            <a:r>
              <a:rPr lang="en-US" sz="1800" dirty="0">
                <a:solidFill>
                  <a:schemeClr val="tx1"/>
                </a:solidFill>
                <a:latin typeface="Lucida Console" pitchFamily="49" charset="0"/>
              </a:rPr>
              <a:t> </a:t>
            </a:r>
            <a:r>
              <a:rPr lang="en-US" sz="1800" dirty="0" err="1">
                <a:solidFill>
                  <a:schemeClr val="tx1"/>
                </a:solidFill>
                <a:latin typeface="Lucida Console" pitchFamily="49" charset="0"/>
              </a:rPr>
              <a:t>ssn</a:t>
            </a:r>
            <a:r>
              <a:rPr lang="en-US" sz="1800" dirty="0">
                <a:solidFill>
                  <a:schemeClr val="tx1"/>
                </a:solidFill>
                <a:latin typeface="Lucida Console" pitchFamily="49" charset="0"/>
              </a:rPr>
              <a:t> CHAR(11),</a:t>
            </a:r>
          </a:p>
          <a:p>
            <a:r>
              <a:rPr lang="en-US" sz="1800" dirty="0">
                <a:solidFill>
                  <a:schemeClr val="tx1"/>
                </a:solidFill>
                <a:latin typeface="Lucida Console" pitchFamily="49" charset="0"/>
              </a:rPr>
              <a:t> name CHAR(20),</a:t>
            </a:r>
          </a:p>
          <a:p>
            <a:r>
              <a:rPr lang="en-US" sz="1800" dirty="0">
                <a:solidFill>
                  <a:schemeClr val="tx1"/>
                </a:solidFill>
                <a:latin typeface="Lucida Console" pitchFamily="49" charset="0"/>
              </a:rPr>
              <a:t> lot  INTEGER)</a:t>
            </a:r>
          </a:p>
        </p:txBody>
      </p:sp>
    </p:spTree>
    <p:extLst>
      <p:ext uri="{BB962C8B-B14F-4D97-AF65-F5344CB8AC3E}">
        <p14:creationId xmlns:p14="http://schemas.microsoft.com/office/powerpoint/2010/main" val="338003000"/>
      </p:ext>
    </p:extLst>
  </p:cSld>
  <p:clrMapOvr>
    <a:masterClrMapping/>
  </p:clrMapOvr>
  <p:transition>
    <p:cut/>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4"/>
          <p:cNvSpPr>
            <a:spLocks noGrp="1" noChangeArrowheads="1"/>
          </p:cNvSpPr>
          <p:nvPr>
            <p:ph type="title"/>
          </p:nvPr>
        </p:nvSpPr>
        <p:spPr>
          <a:noFill/>
        </p:spPr>
        <p:txBody>
          <a:bodyPr lIns="90488" tIns="44450" rIns="90488" bIns="44450"/>
          <a:lstStyle/>
          <a:p>
            <a:pPr eaLnBrk="1" hangingPunct="1"/>
            <a:r>
              <a:rPr lang="en-US" dirty="0"/>
              <a:t>Same data in key-value store</a:t>
            </a:r>
          </a:p>
        </p:txBody>
      </p:sp>
      <p:sp>
        <p:nvSpPr>
          <p:cNvPr id="44" name="Slide Number Placeholder 43"/>
          <p:cNvSpPr>
            <a:spLocks noGrp="1"/>
          </p:cNvSpPr>
          <p:nvPr>
            <p:ph type="sldNum" sz="quarter" idx="12"/>
          </p:nvPr>
        </p:nvSpPr>
        <p:spPr/>
        <p:txBody>
          <a:bodyPr/>
          <a:lstStyle/>
          <a:p>
            <a:pPr>
              <a:defRPr/>
            </a:pPr>
            <a:fld id="{AFD5568C-0395-417B-9097-5033DDD3C647}" type="slidenum">
              <a:rPr lang="en-US" smtClean="0"/>
              <a:pPr>
                <a:defRPr/>
              </a:pPr>
              <a:t>67</a:t>
            </a:fld>
            <a:endParaRPr lang="en-US"/>
          </a:p>
        </p:txBody>
      </p:sp>
      <p:sp>
        <p:nvSpPr>
          <p:cNvPr id="57346" name="Rectangle 2"/>
          <p:cNvSpPr>
            <a:spLocks noChangeArrowheads="1"/>
          </p:cNvSpPr>
          <p:nvPr/>
        </p:nvSpPr>
        <p:spPr bwMode="auto">
          <a:xfrm>
            <a:off x="946150" y="61341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p:sp>
        <p:nvSpPr>
          <p:cNvPr id="57348" name="Freeform 10"/>
          <p:cNvSpPr>
            <a:spLocks/>
          </p:cNvSpPr>
          <p:nvPr/>
        </p:nvSpPr>
        <p:spPr bwMode="auto">
          <a:xfrm>
            <a:off x="5326038" y="1449611"/>
            <a:ext cx="720725" cy="519112"/>
          </a:xfrm>
          <a:custGeom>
            <a:avLst/>
            <a:gdLst>
              <a:gd name="T0" fmla="*/ 2147483647 w 454"/>
              <a:gd name="T1" fmla="*/ 2147483647 h 327"/>
              <a:gd name="T2" fmla="*/ 2147483647 w 454"/>
              <a:gd name="T3" fmla="*/ 2147483647 h 327"/>
              <a:gd name="T4" fmla="*/ 2147483647 w 454"/>
              <a:gd name="T5" fmla="*/ 2147483647 h 327"/>
              <a:gd name="T6" fmla="*/ 2147483647 w 454"/>
              <a:gd name="T7" fmla="*/ 2147483647 h 327"/>
              <a:gd name="T8" fmla="*/ 2147483647 w 454"/>
              <a:gd name="T9" fmla="*/ 2147483647 h 327"/>
              <a:gd name="T10" fmla="*/ 2147483647 w 454"/>
              <a:gd name="T11" fmla="*/ 2147483647 h 327"/>
              <a:gd name="T12" fmla="*/ 2147483647 w 454"/>
              <a:gd name="T13" fmla="*/ 2147483647 h 327"/>
              <a:gd name="T14" fmla="*/ 2147483647 w 454"/>
              <a:gd name="T15" fmla="*/ 2147483647 h 327"/>
              <a:gd name="T16" fmla="*/ 2147483647 w 454"/>
              <a:gd name="T17" fmla="*/ 0 h 327"/>
              <a:gd name="T18" fmla="*/ 2147483647 w 454"/>
              <a:gd name="T19" fmla="*/ 0 h 327"/>
              <a:gd name="T20" fmla="*/ 2147483647 w 454"/>
              <a:gd name="T21" fmla="*/ 2147483647 h 327"/>
              <a:gd name="T22" fmla="*/ 2147483647 w 454"/>
              <a:gd name="T23" fmla="*/ 2147483647 h 327"/>
              <a:gd name="T24" fmla="*/ 2147483647 w 454"/>
              <a:gd name="T25" fmla="*/ 2147483647 h 327"/>
              <a:gd name="T26" fmla="*/ 2147483647 w 454"/>
              <a:gd name="T27" fmla="*/ 2147483647 h 327"/>
              <a:gd name="T28" fmla="*/ 2147483647 w 454"/>
              <a:gd name="T29" fmla="*/ 2147483647 h 327"/>
              <a:gd name="T30" fmla="*/ 2147483647 w 454"/>
              <a:gd name="T31" fmla="*/ 2147483647 h 327"/>
              <a:gd name="T32" fmla="*/ 2147483647 w 454"/>
              <a:gd name="T33" fmla="*/ 2147483647 h 327"/>
              <a:gd name="T34" fmla="*/ 2147483647 w 454"/>
              <a:gd name="T35" fmla="*/ 2147483647 h 327"/>
              <a:gd name="T36" fmla="*/ 2147483647 w 454"/>
              <a:gd name="T37" fmla="*/ 2147483647 h 327"/>
              <a:gd name="T38" fmla="*/ 2147483647 w 454"/>
              <a:gd name="T39" fmla="*/ 2147483647 h 327"/>
              <a:gd name="T40" fmla="*/ 2147483647 w 454"/>
              <a:gd name="T41" fmla="*/ 2147483647 h 327"/>
              <a:gd name="T42" fmla="*/ 2147483647 w 454"/>
              <a:gd name="T43" fmla="*/ 2147483647 h 327"/>
              <a:gd name="T44" fmla="*/ 2147483647 w 454"/>
              <a:gd name="T45" fmla="*/ 2147483647 h 327"/>
              <a:gd name="T46" fmla="*/ 2147483647 w 454"/>
              <a:gd name="T47" fmla="*/ 2147483647 h 327"/>
              <a:gd name="T48" fmla="*/ 2147483647 w 454"/>
              <a:gd name="T49" fmla="*/ 2147483647 h 327"/>
              <a:gd name="T50" fmla="*/ 2147483647 w 454"/>
              <a:gd name="T51" fmla="*/ 2147483647 h 327"/>
              <a:gd name="T52" fmla="*/ 2147483647 w 454"/>
              <a:gd name="T53" fmla="*/ 2147483647 h 327"/>
              <a:gd name="T54" fmla="*/ 2147483647 w 454"/>
              <a:gd name="T55" fmla="*/ 2147483647 h 327"/>
              <a:gd name="T56" fmla="*/ 2147483647 w 454"/>
              <a:gd name="T57" fmla="*/ 2147483647 h 327"/>
              <a:gd name="T58" fmla="*/ 2147483647 w 454"/>
              <a:gd name="T59" fmla="*/ 2147483647 h 327"/>
              <a:gd name="T60" fmla="*/ 2147483647 w 454"/>
              <a:gd name="T61" fmla="*/ 2147483647 h 327"/>
              <a:gd name="T62" fmla="*/ 2147483647 w 454"/>
              <a:gd name="T63" fmla="*/ 2147483647 h 327"/>
              <a:gd name="T64" fmla="*/ 2147483647 w 454"/>
              <a:gd name="T65" fmla="*/ 2147483647 h 327"/>
              <a:gd name="T66" fmla="*/ 2147483647 w 454"/>
              <a:gd name="T67" fmla="*/ 2147483647 h 327"/>
              <a:gd name="T68" fmla="*/ 2147483647 w 454"/>
              <a:gd name="T69" fmla="*/ 2147483647 h 327"/>
              <a:gd name="T70" fmla="*/ 2147483647 w 454"/>
              <a:gd name="T71" fmla="*/ 214748364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1" y="148"/>
                </a:lnTo>
                <a:lnTo>
                  <a:pt x="448" y="134"/>
                </a:lnTo>
                <a:lnTo>
                  <a:pt x="445" y="120"/>
                </a:lnTo>
                <a:lnTo>
                  <a:pt x="439" y="106"/>
                </a:lnTo>
                <a:lnTo>
                  <a:pt x="431" y="94"/>
                </a:lnTo>
                <a:lnTo>
                  <a:pt x="422" y="80"/>
                </a:lnTo>
                <a:lnTo>
                  <a:pt x="411" y="68"/>
                </a:lnTo>
                <a:lnTo>
                  <a:pt x="399" y="57"/>
                </a:lnTo>
                <a:lnTo>
                  <a:pt x="386" y="47"/>
                </a:lnTo>
                <a:lnTo>
                  <a:pt x="372" y="37"/>
                </a:lnTo>
                <a:lnTo>
                  <a:pt x="356" y="29"/>
                </a:lnTo>
                <a:lnTo>
                  <a:pt x="339" y="21"/>
                </a:lnTo>
                <a:lnTo>
                  <a:pt x="322" y="15"/>
                </a:lnTo>
                <a:lnTo>
                  <a:pt x="303"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5" y="47"/>
                </a:lnTo>
                <a:lnTo>
                  <a:pt x="53" y="57"/>
                </a:lnTo>
                <a:lnTo>
                  <a:pt x="40" y="68"/>
                </a:lnTo>
                <a:lnTo>
                  <a:pt x="29" y="80"/>
                </a:lnTo>
                <a:lnTo>
                  <a:pt x="21" y="94"/>
                </a:lnTo>
                <a:lnTo>
                  <a:pt x="13" y="106"/>
                </a:lnTo>
                <a:lnTo>
                  <a:pt x="7" y="120"/>
                </a:lnTo>
                <a:lnTo>
                  <a:pt x="3" y="134"/>
                </a:lnTo>
                <a:lnTo>
                  <a:pt x="1" y="148"/>
                </a:lnTo>
                <a:lnTo>
                  <a:pt x="0" y="163"/>
                </a:lnTo>
                <a:lnTo>
                  <a:pt x="1" y="177"/>
                </a:lnTo>
                <a:lnTo>
                  <a:pt x="3" y="191"/>
                </a:lnTo>
                <a:lnTo>
                  <a:pt x="7" y="205"/>
                </a:lnTo>
                <a:lnTo>
                  <a:pt x="13" y="217"/>
                </a:lnTo>
                <a:lnTo>
                  <a:pt x="21" y="231"/>
                </a:lnTo>
                <a:lnTo>
                  <a:pt x="29" y="244"/>
                </a:lnTo>
                <a:lnTo>
                  <a:pt x="40" y="255"/>
                </a:lnTo>
                <a:lnTo>
                  <a:pt x="53" y="266"/>
                </a:lnTo>
                <a:lnTo>
                  <a:pt x="65" y="278"/>
                </a:lnTo>
                <a:lnTo>
                  <a:pt x="80" y="288"/>
                </a:lnTo>
                <a:lnTo>
                  <a:pt x="96" y="296"/>
                </a:lnTo>
                <a:lnTo>
                  <a:pt x="113" y="303"/>
                </a:lnTo>
                <a:lnTo>
                  <a:pt x="130" y="310"/>
                </a:lnTo>
                <a:lnTo>
                  <a:pt x="148" y="316"/>
                </a:lnTo>
                <a:lnTo>
                  <a:pt x="167" y="320"/>
                </a:lnTo>
                <a:lnTo>
                  <a:pt x="186" y="323"/>
                </a:lnTo>
                <a:lnTo>
                  <a:pt x="206" y="326"/>
                </a:lnTo>
                <a:lnTo>
                  <a:pt x="225" y="326"/>
                </a:lnTo>
                <a:lnTo>
                  <a:pt x="246" y="326"/>
                </a:lnTo>
                <a:lnTo>
                  <a:pt x="265" y="323"/>
                </a:lnTo>
                <a:lnTo>
                  <a:pt x="285" y="320"/>
                </a:lnTo>
                <a:lnTo>
                  <a:pt x="303" y="316"/>
                </a:lnTo>
                <a:lnTo>
                  <a:pt x="322" y="310"/>
                </a:lnTo>
                <a:lnTo>
                  <a:pt x="339" y="303"/>
                </a:lnTo>
                <a:lnTo>
                  <a:pt x="356" y="296"/>
                </a:lnTo>
                <a:lnTo>
                  <a:pt x="372" y="288"/>
                </a:lnTo>
                <a:lnTo>
                  <a:pt x="386" y="278"/>
                </a:lnTo>
                <a:lnTo>
                  <a:pt x="399" y="266"/>
                </a:lnTo>
                <a:lnTo>
                  <a:pt x="411" y="255"/>
                </a:lnTo>
                <a:lnTo>
                  <a:pt x="422" y="244"/>
                </a:lnTo>
                <a:lnTo>
                  <a:pt x="431" y="231"/>
                </a:lnTo>
                <a:lnTo>
                  <a:pt x="439" y="217"/>
                </a:lnTo>
                <a:lnTo>
                  <a:pt x="445" y="205"/>
                </a:lnTo>
                <a:lnTo>
                  <a:pt x="448" y="191"/>
                </a:lnTo>
                <a:lnTo>
                  <a:pt x="451" y="177"/>
                </a:lnTo>
                <a:lnTo>
                  <a:pt x="453"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49" name="Freeform 11"/>
          <p:cNvSpPr>
            <a:spLocks/>
          </p:cNvSpPr>
          <p:nvPr/>
        </p:nvSpPr>
        <p:spPr bwMode="auto">
          <a:xfrm>
            <a:off x="6645250" y="1471836"/>
            <a:ext cx="912813" cy="496887"/>
          </a:xfrm>
          <a:custGeom>
            <a:avLst/>
            <a:gdLst>
              <a:gd name="T0" fmla="*/ 2147483647 w 575"/>
              <a:gd name="T1" fmla="*/ 2147483647 h 313"/>
              <a:gd name="T2" fmla="*/ 2147483647 w 575"/>
              <a:gd name="T3" fmla="*/ 2147483647 h 313"/>
              <a:gd name="T4" fmla="*/ 2147483647 w 575"/>
              <a:gd name="T5" fmla="*/ 2147483647 h 313"/>
              <a:gd name="T6" fmla="*/ 2147483647 w 575"/>
              <a:gd name="T7" fmla="*/ 2147483647 h 313"/>
              <a:gd name="T8" fmla="*/ 2147483647 w 575"/>
              <a:gd name="T9" fmla="*/ 2147483647 h 313"/>
              <a:gd name="T10" fmla="*/ 2147483647 w 575"/>
              <a:gd name="T11" fmla="*/ 2147483647 h 313"/>
              <a:gd name="T12" fmla="*/ 2147483647 w 575"/>
              <a:gd name="T13" fmla="*/ 2147483647 h 313"/>
              <a:gd name="T14" fmla="*/ 2147483647 w 575"/>
              <a:gd name="T15" fmla="*/ 2147483647 h 313"/>
              <a:gd name="T16" fmla="*/ 2147483647 w 575"/>
              <a:gd name="T17" fmla="*/ 2147483647 h 313"/>
              <a:gd name="T18" fmla="*/ 2147483647 w 575"/>
              <a:gd name="T19" fmla="*/ 2147483647 h 313"/>
              <a:gd name="T20" fmla="*/ 2147483647 w 575"/>
              <a:gd name="T21" fmla="*/ 2147483647 h 313"/>
              <a:gd name="T22" fmla="*/ 2147483647 w 575"/>
              <a:gd name="T23" fmla="*/ 2147483647 h 313"/>
              <a:gd name="T24" fmla="*/ 2147483647 w 575"/>
              <a:gd name="T25" fmla="*/ 2147483647 h 313"/>
              <a:gd name="T26" fmla="*/ 2147483647 w 575"/>
              <a:gd name="T27" fmla="*/ 2147483647 h 313"/>
              <a:gd name="T28" fmla="*/ 2147483647 w 575"/>
              <a:gd name="T29" fmla="*/ 2147483647 h 313"/>
              <a:gd name="T30" fmla="*/ 2147483647 w 575"/>
              <a:gd name="T31" fmla="*/ 2147483647 h 313"/>
              <a:gd name="T32" fmla="*/ 2147483647 w 575"/>
              <a:gd name="T33" fmla="*/ 2147483647 h 313"/>
              <a:gd name="T34" fmla="*/ 2147483647 w 575"/>
              <a:gd name="T35" fmla="*/ 2147483647 h 313"/>
              <a:gd name="T36" fmla="*/ 2147483647 w 575"/>
              <a:gd name="T37" fmla="*/ 2147483647 h 313"/>
              <a:gd name="T38" fmla="*/ 2147483647 w 575"/>
              <a:gd name="T39" fmla="*/ 2147483647 h 313"/>
              <a:gd name="T40" fmla="*/ 2147483647 w 575"/>
              <a:gd name="T41" fmla="*/ 2147483647 h 313"/>
              <a:gd name="T42" fmla="*/ 2147483647 w 575"/>
              <a:gd name="T43" fmla="*/ 2147483647 h 313"/>
              <a:gd name="T44" fmla="*/ 2147483647 w 575"/>
              <a:gd name="T45" fmla="*/ 2147483647 h 313"/>
              <a:gd name="T46" fmla="*/ 2147483647 w 575"/>
              <a:gd name="T47" fmla="*/ 2147483647 h 313"/>
              <a:gd name="T48" fmla="*/ 2147483647 w 575"/>
              <a:gd name="T49" fmla="*/ 2147483647 h 313"/>
              <a:gd name="T50" fmla="*/ 2147483647 w 575"/>
              <a:gd name="T51" fmla="*/ 2147483647 h 313"/>
              <a:gd name="T52" fmla="*/ 2147483647 w 575"/>
              <a:gd name="T53" fmla="*/ 0 h 313"/>
              <a:gd name="T54" fmla="*/ 2147483647 w 575"/>
              <a:gd name="T55" fmla="*/ 0 h 313"/>
              <a:gd name="T56" fmla="*/ 2147483647 w 575"/>
              <a:gd name="T57" fmla="*/ 2147483647 h 313"/>
              <a:gd name="T58" fmla="*/ 2147483647 w 575"/>
              <a:gd name="T59" fmla="*/ 2147483647 h 313"/>
              <a:gd name="T60" fmla="*/ 2147483647 w 575"/>
              <a:gd name="T61" fmla="*/ 2147483647 h 313"/>
              <a:gd name="T62" fmla="*/ 2147483647 w 575"/>
              <a:gd name="T63" fmla="*/ 2147483647 h 313"/>
              <a:gd name="T64" fmla="*/ 2147483647 w 575"/>
              <a:gd name="T65" fmla="*/ 2147483647 h 313"/>
              <a:gd name="T66" fmla="*/ 2147483647 w 575"/>
              <a:gd name="T67" fmla="*/ 2147483647 h 313"/>
              <a:gd name="T68" fmla="*/ 2147483647 w 575"/>
              <a:gd name="T69" fmla="*/ 2147483647 h 313"/>
              <a:gd name="T70" fmla="*/ 2147483647 w 575"/>
              <a:gd name="T71" fmla="*/ 2147483647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75"/>
              <a:gd name="T109" fmla="*/ 0 h 313"/>
              <a:gd name="T110" fmla="*/ 575 w 575"/>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75" h="313">
                <a:moveTo>
                  <a:pt x="0" y="156"/>
                </a:moveTo>
                <a:lnTo>
                  <a:pt x="1" y="169"/>
                </a:lnTo>
                <a:lnTo>
                  <a:pt x="5" y="182"/>
                </a:lnTo>
                <a:lnTo>
                  <a:pt x="9" y="196"/>
                </a:lnTo>
                <a:lnTo>
                  <a:pt x="17" y="208"/>
                </a:lnTo>
                <a:lnTo>
                  <a:pt x="28" y="221"/>
                </a:lnTo>
                <a:lnTo>
                  <a:pt x="38" y="234"/>
                </a:lnTo>
                <a:lnTo>
                  <a:pt x="52" y="244"/>
                </a:lnTo>
                <a:lnTo>
                  <a:pt x="67" y="255"/>
                </a:lnTo>
                <a:lnTo>
                  <a:pt x="84" y="266"/>
                </a:lnTo>
                <a:lnTo>
                  <a:pt x="103" y="275"/>
                </a:lnTo>
                <a:lnTo>
                  <a:pt x="123" y="283"/>
                </a:lnTo>
                <a:lnTo>
                  <a:pt x="143" y="290"/>
                </a:lnTo>
                <a:lnTo>
                  <a:pt x="165" y="297"/>
                </a:lnTo>
                <a:lnTo>
                  <a:pt x="189" y="302"/>
                </a:lnTo>
                <a:lnTo>
                  <a:pt x="213" y="306"/>
                </a:lnTo>
                <a:lnTo>
                  <a:pt x="237" y="309"/>
                </a:lnTo>
                <a:lnTo>
                  <a:pt x="262" y="312"/>
                </a:lnTo>
                <a:lnTo>
                  <a:pt x="287" y="312"/>
                </a:lnTo>
                <a:lnTo>
                  <a:pt x="311" y="312"/>
                </a:lnTo>
                <a:lnTo>
                  <a:pt x="337" y="309"/>
                </a:lnTo>
                <a:lnTo>
                  <a:pt x="361" y="306"/>
                </a:lnTo>
                <a:lnTo>
                  <a:pt x="385" y="302"/>
                </a:lnTo>
                <a:lnTo>
                  <a:pt x="408" y="297"/>
                </a:lnTo>
                <a:lnTo>
                  <a:pt x="431" y="290"/>
                </a:lnTo>
                <a:lnTo>
                  <a:pt x="451" y="283"/>
                </a:lnTo>
                <a:lnTo>
                  <a:pt x="471" y="275"/>
                </a:lnTo>
                <a:lnTo>
                  <a:pt x="490" y="266"/>
                </a:lnTo>
                <a:lnTo>
                  <a:pt x="506" y="255"/>
                </a:lnTo>
                <a:lnTo>
                  <a:pt x="522" y="244"/>
                </a:lnTo>
                <a:lnTo>
                  <a:pt x="536" y="234"/>
                </a:lnTo>
                <a:lnTo>
                  <a:pt x="547" y="221"/>
                </a:lnTo>
                <a:lnTo>
                  <a:pt x="556" y="208"/>
                </a:lnTo>
                <a:lnTo>
                  <a:pt x="564" y="196"/>
                </a:lnTo>
                <a:lnTo>
                  <a:pt x="569" y="182"/>
                </a:lnTo>
                <a:lnTo>
                  <a:pt x="572" y="169"/>
                </a:lnTo>
                <a:lnTo>
                  <a:pt x="574" y="156"/>
                </a:lnTo>
                <a:lnTo>
                  <a:pt x="572" y="141"/>
                </a:lnTo>
                <a:lnTo>
                  <a:pt x="569" y="129"/>
                </a:lnTo>
                <a:lnTo>
                  <a:pt x="564" y="114"/>
                </a:lnTo>
                <a:lnTo>
                  <a:pt x="556" y="102"/>
                </a:lnTo>
                <a:lnTo>
                  <a:pt x="547" y="90"/>
                </a:lnTo>
                <a:lnTo>
                  <a:pt x="536" y="76"/>
                </a:lnTo>
                <a:lnTo>
                  <a:pt x="522" y="65"/>
                </a:lnTo>
                <a:lnTo>
                  <a:pt x="506" y="55"/>
                </a:lnTo>
                <a:lnTo>
                  <a:pt x="490" y="45"/>
                </a:lnTo>
                <a:lnTo>
                  <a:pt x="471" y="36"/>
                </a:lnTo>
                <a:lnTo>
                  <a:pt x="451" y="26"/>
                </a:lnTo>
                <a:lnTo>
                  <a:pt x="431" y="20"/>
                </a:lnTo>
                <a:lnTo>
                  <a:pt x="408" y="14"/>
                </a:lnTo>
                <a:lnTo>
                  <a:pt x="385" y="8"/>
                </a:lnTo>
                <a:lnTo>
                  <a:pt x="361" y="5"/>
                </a:lnTo>
                <a:lnTo>
                  <a:pt x="337" y="1"/>
                </a:lnTo>
                <a:lnTo>
                  <a:pt x="311" y="0"/>
                </a:lnTo>
                <a:lnTo>
                  <a:pt x="287" y="0"/>
                </a:lnTo>
                <a:lnTo>
                  <a:pt x="262" y="0"/>
                </a:lnTo>
                <a:lnTo>
                  <a:pt x="237" y="1"/>
                </a:lnTo>
                <a:lnTo>
                  <a:pt x="212" y="5"/>
                </a:lnTo>
                <a:lnTo>
                  <a:pt x="189" y="9"/>
                </a:lnTo>
                <a:lnTo>
                  <a:pt x="165" y="14"/>
                </a:lnTo>
                <a:lnTo>
                  <a:pt x="143" y="20"/>
                </a:lnTo>
                <a:lnTo>
                  <a:pt x="123" y="28"/>
                </a:lnTo>
                <a:lnTo>
                  <a:pt x="102" y="36"/>
                </a:lnTo>
                <a:lnTo>
                  <a:pt x="84" y="45"/>
                </a:lnTo>
                <a:lnTo>
                  <a:pt x="67" y="55"/>
                </a:lnTo>
                <a:lnTo>
                  <a:pt x="52" y="65"/>
                </a:lnTo>
                <a:lnTo>
                  <a:pt x="38" y="78"/>
                </a:lnTo>
                <a:lnTo>
                  <a:pt x="28" y="90"/>
                </a:lnTo>
                <a:lnTo>
                  <a:pt x="17" y="102"/>
                </a:lnTo>
                <a:lnTo>
                  <a:pt x="9" y="115"/>
                </a:lnTo>
                <a:lnTo>
                  <a:pt x="5" y="129"/>
                </a:lnTo>
                <a:lnTo>
                  <a:pt x="1" y="142"/>
                </a:lnTo>
                <a:lnTo>
                  <a:pt x="0" y="15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350" name="Group 12"/>
          <p:cNvGrpSpPr>
            <a:grpSpLocks/>
          </p:cNvGrpSpPr>
          <p:nvPr/>
        </p:nvGrpSpPr>
        <p:grpSpPr bwMode="auto">
          <a:xfrm>
            <a:off x="5895950" y="1068611"/>
            <a:ext cx="939800" cy="519112"/>
            <a:chOff x="4713" y="1060"/>
            <a:chExt cx="592" cy="327"/>
          </a:xfrm>
        </p:grpSpPr>
        <p:sp>
          <p:nvSpPr>
            <p:cNvPr id="57385" name="Freeform 13"/>
            <p:cNvSpPr>
              <a:spLocks/>
            </p:cNvSpPr>
            <p:nvPr/>
          </p:nvSpPr>
          <p:spPr bwMode="auto">
            <a:xfrm>
              <a:off x="4713" y="1060"/>
              <a:ext cx="592" cy="327"/>
            </a:xfrm>
            <a:custGeom>
              <a:avLst/>
              <a:gdLst>
                <a:gd name="T0" fmla="*/ 589 w 592"/>
                <a:gd name="T1" fmla="*/ 148 h 327"/>
                <a:gd name="T2" fmla="*/ 581 w 592"/>
                <a:gd name="T3" fmla="*/ 120 h 327"/>
                <a:gd name="T4" fmla="*/ 563 w 592"/>
                <a:gd name="T5" fmla="*/ 94 h 327"/>
                <a:gd name="T6" fmla="*/ 538 w 592"/>
                <a:gd name="T7" fmla="*/ 68 h 327"/>
                <a:gd name="T8" fmla="*/ 505 w 592"/>
                <a:gd name="T9" fmla="*/ 46 h 327"/>
                <a:gd name="T10" fmla="*/ 465 w 592"/>
                <a:gd name="T11" fmla="*/ 29 h 327"/>
                <a:gd name="T12" fmla="*/ 420 w 592"/>
                <a:gd name="T13" fmla="*/ 14 h 327"/>
                <a:gd name="T14" fmla="*/ 372 w 592"/>
                <a:gd name="T15" fmla="*/ 4 h 327"/>
                <a:gd name="T16" fmla="*/ 321 w 592"/>
                <a:gd name="T17" fmla="*/ 0 h 327"/>
                <a:gd name="T18" fmla="*/ 269 w 592"/>
                <a:gd name="T19" fmla="*/ 0 h 327"/>
                <a:gd name="T20" fmla="*/ 218 w 592"/>
                <a:gd name="T21" fmla="*/ 4 h 327"/>
                <a:gd name="T22" fmla="*/ 170 w 592"/>
                <a:gd name="T23" fmla="*/ 14 h 327"/>
                <a:gd name="T24" fmla="*/ 125 w 592"/>
                <a:gd name="T25" fmla="*/ 29 h 327"/>
                <a:gd name="T26" fmla="*/ 85 w 592"/>
                <a:gd name="T27" fmla="*/ 46 h 327"/>
                <a:gd name="T28" fmla="*/ 53 w 592"/>
                <a:gd name="T29" fmla="*/ 68 h 327"/>
                <a:gd name="T30" fmla="*/ 27 w 592"/>
                <a:gd name="T31" fmla="*/ 94 h 327"/>
                <a:gd name="T32" fmla="*/ 9 w 592"/>
                <a:gd name="T33" fmla="*/ 120 h 327"/>
                <a:gd name="T34" fmla="*/ 1 w 592"/>
                <a:gd name="T35" fmla="*/ 148 h 327"/>
                <a:gd name="T36" fmla="*/ 1 w 592"/>
                <a:gd name="T37" fmla="*/ 177 h 327"/>
                <a:gd name="T38" fmla="*/ 9 w 592"/>
                <a:gd name="T39" fmla="*/ 205 h 327"/>
                <a:gd name="T40" fmla="*/ 27 w 592"/>
                <a:gd name="T41" fmla="*/ 231 h 327"/>
                <a:gd name="T42" fmla="*/ 53 w 592"/>
                <a:gd name="T43" fmla="*/ 257 h 327"/>
                <a:gd name="T44" fmla="*/ 85 w 592"/>
                <a:gd name="T45" fmla="*/ 278 h 327"/>
                <a:gd name="T46" fmla="*/ 125 w 592"/>
                <a:gd name="T47" fmla="*/ 296 h 327"/>
                <a:gd name="T48" fmla="*/ 170 w 592"/>
                <a:gd name="T49" fmla="*/ 310 h 327"/>
                <a:gd name="T50" fmla="*/ 218 w 592"/>
                <a:gd name="T51" fmla="*/ 320 h 327"/>
                <a:gd name="T52" fmla="*/ 269 w 592"/>
                <a:gd name="T53" fmla="*/ 326 h 327"/>
                <a:gd name="T54" fmla="*/ 321 w 592"/>
                <a:gd name="T55" fmla="*/ 326 h 327"/>
                <a:gd name="T56" fmla="*/ 372 w 592"/>
                <a:gd name="T57" fmla="*/ 320 h 327"/>
                <a:gd name="T58" fmla="*/ 420 w 592"/>
                <a:gd name="T59" fmla="*/ 310 h 327"/>
                <a:gd name="T60" fmla="*/ 465 w 592"/>
                <a:gd name="T61" fmla="*/ 296 h 327"/>
                <a:gd name="T62" fmla="*/ 505 w 592"/>
                <a:gd name="T63" fmla="*/ 278 h 327"/>
                <a:gd name="T64" fmla="*/ 538 w 592"/>
                <a:gd name="T65" fmla="*/ 257 h 327"/>
                <a:gd name="T66" fmla="*/ 563 w 592"/>
                <a:gd name="T67" fmla="*/ 231 h 327"/>
                <a:gd name="T68" fmla="*/ 581 w 592"/>
                <a:gd name="T69" fmla="*/ 205 h 327"/>
                <a:gd name="T70" fmla="*/ 589 w 592"/>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92"/>
                <a:gd name="T109" fmla="*/ 0 h 327"/>
                <a:gd name="T110" fmla="*/ 592 w 592"/>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92" h="327">
                  <a:moveTo>
                    <a:pt x="591" y="163"/>
                  </a:moveTo>
                  <a:lnTo>
                    <a:pt x="589" y="148"/>
                  </a:lnTo>
                  <a:lnTo>
                    <a:pt x="586" y="133"/>
                  </a:lnTo>
                  <a:lnTo>
                    <a:pt x="581" y="120"/>
                  </a:lnTo>
                  <a:lnTo>
                    <a:pt x="573" y="106"/>
                  </a:lnTo>
                  <a:lnTo>
                    <a:pt x="563" y="94"/>
                  </a:lnTo>
                  <a:lnTo>
                    <a:pt x="550" y="81"/>
                  </a:lnTo>
                  <a:lnTo>
                    <a:pt x="538" y="68"/>
                  </a:lnTo>
                  <a:lnTo>
                    <a:pt x="521" y="57"/>
                  </a:lnTo>
                  <a:lnTo>
                    <a:pt x="505" y="46"/>
                  </a:lnTo>
                  <a:lnTo>
                    <a:pt x="485" y="37"/>
                  </a:lnTo>
                  <a:lnTo>
                    <a:pt x="465" y="29"/>
                  </a:lnTo>
                  <a:lnTo>
                    <a:pt x="442" y="21"/>
                  </a:lnTo>
                  <a:lnTo>
                    <a:pt x="420" y="14"/>
                  </a:lnTo>
                  <a:lnTo>
                    <a:pt x="395" y="9"/>
                  </a:lnTo>
                  <a:lnTo>
                    <a:pt x="372" y="4"/>
                  </a:lnTo>
                  <a:lnTo>
                    <a:pt x="347" y="1"/>
                  </a:lnTo>
                  <a:lnTo>
                    <a:pt x="321" y="0"/>
                  </a:lnTo>
                  <a:lnTo>
                    <a:pt x="294" y="0"/>
                  </a:lnTo>
                  <a:lnTo>
                    <a:pt x="269" y="0"/>
                  </a:lnTo>
                  <a:lnTo>
                    <a:pt x="243" y="1"/>
                  </a:lnTo>
                  <a:lnTo>
                    <a:pt x="218" y="4"/>
                  </a:lnTo>
                  <a:lnTo>
                    <a:pt x="195" y="9"/>
                  </a:lnTo>
                  <a:lnTo>
                    <a:pt x="170" y="14"/>
                  </a:lnTo>
                  <a:lnTo>
                    <a:pt x="148" y="21"/>
                  </a:lnTo>
                  <a:lnTo>
                    <a:pt x="125" y="29"/>
                  </a:lnTo>
                  <a:lnTo>
                    <a:pt x="105" y="37"/>
                  </a:lnTo>
                  <a:lnTo>
                    <a:pt x="85" y="46"/>
                  </a:lnTo>
                  <a:lnTo>
                    <a:pt x="69" y="57"/>
                  </a:lnTo>
                  <a:lnTo>
                    <a:pt x="53" y="68"/>
                  </a:lnTo>
                  <a:lnTo>
                    <a:pt x="40" y="81"/>
                  </a:lnTo>
                  <a:lnTo>
                    <a:pt x="27" y="94"/>
                  </a:lnTo>
                  <a:lnTo>
                    <a:pt x="17" y="106"/>
                  </a:lnTo>
                  <a:lnTo>
                    <a:pt x="9" y="120"/>
                  </a:lnTo>
                  <a:lnTo>
                    <a:pt x="4" y="133"/>
                  </a:lnTo>
                  <a:lnTo>
                    <a:pt x="1" y="148"/>
                  </a:lnTo>
                  <a:lnTo>
                    <a:pt x="0" y="163"/>
                  </a:lnTo>
                  <a:lnTo>
                    <a:pt x="1" y="177"/>
                  </a:lnTo>
                  <a:lnTo>
                    <a:pt x="4" y="191"/>
                  </a:lnTo>
                  <a:lnTo>
                    <a:pt x="9" y="205"/>
                  </a:lnTo>
                  <a:lnTo>
                    <a:pt x="17" y="219"/>
                  </a:lnTo>
                  <a:lnTo>
                    <a:pt x="27" y="231"/>
                  </a:lnTo>
                  <a:lnTo>
                    <a:pt x="40" y="244"/>
                  </a:lnTo>
                  <a:lnTo>
                    <a:pt x="53" y="257"/>
                  </a:lnTo>
                  <a:lnTo>
                    <a:pt x="69" y="268"/>
                  </a:lnTo>
                  <a:lnTo>
                    <a:pt x="85" y="278"/>
                  </a:lnTo>
                  <a:lnTo>
                    <a:pt x="105" y="288"/>
                  </a:lnTo>
                  <a:lnTo>
                    <a:pt x="125" y="296"/>
                  </a:lnTo>
                  <a:lnTo>
                    <a:pt x="148" y="304"/>
                  </a:lnTo>
                  <a:lnTo>
                    <a:pt x="170" y="310"/>
                  </a:lnTo>
                  <a:lnTo>
                    <a:pt x="195" y="316"/>
                  </a:lnTo>
                  <a:lnTo>
                    <a:pt x="218" y="320"/>
                  </a:lnTo>
                  <a:lnTo>
                    <a:pt x="243" y="324"/>
                  </a:lnTo>
                  <a:lnTo>
                    <a:pt x="269" y="326"/>
                  </a:lnTo>
                  <a:lnTo>
                    <a:pt x="294" y="326"/>
                  </a:lnTo>
                  <a:lnTo>
                    <a:pt x="321" y="326"/>
                  </a:lnTo>
                  <a:lnTo>
                    <a:pt x="347" y="324"/>
                  </a:lnTo>
                  <a:lnTo>
                    <a:pt x="372" y="320"/>
                  </a:lnTo>
                  <a:lnTo>
                    <a:pt x="395" y="316"/>
                  </a:lnTo>
                  <a:lnTo>
                    <a:pt x="420" y="310"/>
                  </a:lnTo>
                  <a:lnTo>
                    <a:pt x="442" y="304"/>
                  </a:lnTo>
                  <a:lnTo>
                    <a:pt x="465" y="296"/>
                  </a:lnTo>
                  <a:lnTo>
                    <a:pt x="485" y="288"/>
                  </a:lnTo>
                  <a:lnTo>
                    <a:pt x="505" y="278"/>
                  </a:lnTo>
                  <a:lnTo>
                    <a:pt x="521" y="268"/>
                  </a:lnTo>
                  <a:lnTo>
                    <a:pt x="538" y="257"/>
                  </a:lnTo>
                  <a:lnTo>
                    <a:pt x="550" y="244"/>
                  </a:lnTo>
                  <a:lnTo>
                    <a:pt x="563" y="231"/>
                  </a:lnTo>
                  <a:lnTo>
                    <a:pt x="573" y="219"/>
                  </a:lnTo>
                  <a:lnTo>
                    <a:pt x="581" y="205"/>
                  </a:lnTo>
                  <a:lnTo>
                    <a:pt x="586" y="191"/>
                  </a:lnTo>
                  <a:lnTo>
                    <a:pt x="589" y="177"/>
                  </a:lnTo>
                  <a:lnTo>
                    <a:pt x="591"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86" name="Rectangle 14"/>
            <p:cNvSpPr>
              <a:spLocks noChangeArrowheads="1"/>
            </p:cNvSpPr>
            <p:nvPr/>
          </p:nvSpPr>
          <p:spPr bwMode="auto">
            <a:xfrm>
              <a:off x="4741" y="1103"/>
              <a:ext cx="5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dname</a:t>
              </a:r>
            </a:p>
          </p:txBody>
        </p:sp>
      </p:grpSp>
      <p:sp>
        <p:nvSpPr>
          <p:cNvPr id="57351" name="Rectangle 15"/>
          <p:cNvSpPr>
            <a:spLocks noChangeArrowheads="1"/>
          </p:cNvSpPr>
          <p:nvPr/>
        </p:nvSpPr>
        <p:spPr bwMode="auto">
          <a:xfrm>
            <a:off x="6700813" y="1519461"/>
            <a:ext cx="8588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budget</a:t>
            </a:r>
          </a:p>
        </p:txBody>
      </p:sp>
      <p:sp>
        <p:nvSpPr>
          <p:cNvPr id="57352" name="Rectangle 16"/>
          <p:cNvSpPr>
            <a:spLocks noChangeArrowheads="1"/>
          </p:cNvSpPr>
          <p:nvPr/>
        </p:nvSpPr>
        <p:spPr bwMode="auto">
          <a:xfrm>
            <a:off x="5430813" y="1533748"/>
            <a:ext cx="4857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u="sng">
                <a:solidFill>
                  <a:srgbClr val="000000"/>
                </a:solidFill>
                <a:latin typeface="Arial" pitchFamily="34" charset="0"/>
              </a:rPr>
              <a:t>did</a:t>
            </a:r>
          </a:p>
        </p:txBody>
      </p:sp>
      <p:grpSp>
        <p:nvGrpSpPr>
          <p:cNvPr id="57354" name="Group 20"/>
          <p:cNvGrpSpPr>
            <a:grpSpLocks/>
          </p:cNvGrpSpPr>
          <p:nvPr/>
        </p:nvGrpSpPr>
        <p:grpSpPr bwMode="auto">
          <a:xfrm>
            <a:off x="1763688" y="1052736"/>
            <a:ext cx="2039937" cy="900112"/>
            <a:chOff x="2110" y="1050"/>
            <a:chExt cx="1285" cy="567"/>
          </a:xfrm>
        </p:grpSpPr>
        <p:sp>
          <p:nvSpPr>
            <p:cNvPr id="57377" name="Freeform 21"/>
            <p:cNvSpPr>
              <a:spLocks/>
            </p:cNvSpPr>
            <p:nvPr/>
          </p:nvSpPr>
          <p:spPr bwMode="auto">
            <a:xfrm>
              <a:off x="2517" y="1050"/>
              <a:ext cx="454" cy="327"/>
            </a:xfrm>
            <a:custGeom>
              <a:avLst/>
              <a:gdLst>
                <a:gd name="T0" fmla="*/ 453 w 454"/>
                <a:gd name="T1" fmla="*/ 148 h 327"/>
                <a:gd name="T2" fmla="*/ 445 w 454"/>
                <a:gd name="T3" fmla="*/ 120 h 327"/>
                <a:gd name="T4" fmla="*/ 431 w 454"/>
                <a:gd name="T5" fmla="*/ 94 h 327"/>
                <a:gd name="T6" fmla="*/ 412 w 454"/>
                <a:gd name="T7" fmla="*/ 68 h 327"/>
                <a:gd name="T8" fmla="*/ 387 w 454"/>
                <a:gd name="T9" fmla="*/ 47 h 327"/>
                <a:gd name="T10" fmla="*/ 356 w 454"/>
                <a:gd name="T11" fmla="*/ 29 h 327"/>
                <a:gd name="T12" fmla="*/ 322 w 454"/>
                <a:gd name="T13" fmla="*/ 15 h 327"/>
                <a:gd name="T14" fmla="*/ 285 w 454"/>
                <a:gd name="T15" fmla="*/ 5 h 327"/>
                <a:gd name="T16" fmla="*/ 246 w 454"/>
                <a:gd name="T17" fmla="*/ 0 h 327"/>
                <a:gd name="T18" fmla="*/ 206 w 454"/>
                <a:gd name="T19" fmla="*/ 0 h 327"/>
                <a:gd name="T20" fmla="*/ 167 w 454"/>
                <a:gd name="T21" fmla="*/ 5 h 327"/>
                <a:gd name="T22" fmla="*/ 131 w 454"/>
                <a:gd name="T23" fmla="*/ 15 h 327"/>
                <a:gd name="T24" fmla="*/ 96 w 454"/>
                <a:gd name="T25" fmla="*/ 29 h 327"/>
                <a:gd name="T26" fmla="*/ 66 w 454"/>
                <a:gd name="T27" fmla="*/ 47 h 327"/>
                <a:gd name="T28" fmla="*/ 41 w 454"/>
                <a:gd name="T29" fmla="*/ 68 h 327"/>
                <a:gd name="T30" fmla="*/ 21 w 454"/>
                <a:gd name="T31" fmla="*/ 94 h 327"/>
                <a:gd name="T32" fmla="*/ 8 w 454"/>
                <a:gd name="T33" fmla="*/ 120 h 327"/>
                <a:gd name="T34" fmla="*/ 1 w 454"/>
                <a:gd name="T35" fmla="*/ 148 h 327"/>
                <a:gd name="T36" fmla="*/ 1 w 454"/>
                <a:gd name="T37" fmla="*/ 177 h 327"/>
                <a:gd name="T38" fmla="*/ 8 w 454"/>
                <a:gd name="T39" fmla="*/ 205 h 327"/>
                <a:gd name="T40" fmla="*/ 21 w 454"/>
                <a:gd name="T41" fmla="*/ 231 h 327"/>
                <a:gd name="T42" fmla="*/ 41 w 454"/>
                <a:gd name="T43" fmla="*/ 257 h 327"/>
                <a:gd name="T44" fmla="*/ 66 w 454"/>
                <a:gd name="T45" fmla="*/ 278 h 327"/>
                <a:gd name="T46" fmla="*/ 96 w 454"/>
                <a:gd name="T47" fmla="*/ 296 h 327"/>
                <a:gd name="T48" fmla="*/ 131 w 454"/>
                <a:gd name="T49" fmla="*/ 310 h 327"/>
                <a:gd name="T50" fmla="*/ 167 w 454"/>
                <a:gd name="T51" fmla="*/ 320 h 327"/>
                <a:gd name="T52" fmla="*/ 206 w 454"/>
                <a:gd name="T53" fmla="*/ 326 h 327"/>
                <a:gd name="T54" fmla="*/ 246 w 454"/>
                <a:gd name="T55" fmla="*/ 326 h 327"/>
                <a:gd name="T56" fmla="*/ 285 w 454"/>
                <a:gd name="T57" fmla="*/ 320 h 327"/>
                <a:gd name="T58" fmla="*/ 322 w 454"/>
                <a:gd name="T59" fmla="*/ 310 h 327"/>
                <a:gd name="T60" fmla="*/ 356 w 454"/>
                <a:gd name="T61" fmla="*/ 296 h 327"/>
                <a:gd name="T62" fmla="*/ 387 w 454"/>
                <a:gd name="T63" fmla="*/ 278 h 327"/>
                <a:gd name="T64" fmla="*/ 412 w 454"/>
                <a:gd name="T65" fmla="*/ 257 h 327"/>
                <a:gd name="T66" fmla="*/ 431 w 454"/>
                <a:gd name="T67" fmla="*/ 231 h 327"/>
                <a:gd name="T68" fmla="*/ 445 w 454"/>
                <a:gd name="T69" fmla="*/ 205 h 327"/>
                <a:gd name="T70" fmla="*/ 453 w 454"/>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3" y="148"/>
                  </a:lnTo>
                  <a:lnTo>
                    <a:pt x="449" y="134"/>
                  </a:lnTo>
                  <a:lnTo>
                    <a:pt x="445" y="120"/>
                  </a:lnTo>
                  <a:lnTo>
                    <a:pt x="439" y="106"/>
                  </a:lnTo>
                  <a:lnTo>
                    <a:pt x="431" y="94"/>
                  </a:lnTo>
                  <a:lnTo>
                    <a:pt x="422" y="81"/>
                  </a:lnTo>
                  <a:lnTo>
                    <a:pt x="412" y="68"/>
                  </a:lnTo>
                  <a:lnTo>
                    <a:pt x="399" y="57"/>
                  </a:lnTo>
                  <a:lnTo>
                    <a:pt x="387" y="47"/>
                  </a:lnTo>
                  <a:lnTo>
                    <a:pt x="372" y="37"/>
                  </a:lnTo>
                  <a:lnTo>
                    <a:pt x="356" y="29"/>
                  </a:lnTo>
                  <a:lnTo>
                    <a:pt x="339" y="21"/>
                  </a:lnTo>
                  <a:lnTo>
                    <a:pt x="322" y="15"/>
                  </a:lnTo>
                  <a:lnTo>
                    <a:pt x="304" y="9"/>
                  </a:lnTo>
                  <a:lnTo>
                    <a:pt x="285" y="5"/>
                  </a:lnTo>
                  <a:lnTo>
                    <a:pt x="266" y="2"/>
                  </a:lnTo>
                  <a:lnTo>
                    <a:pt x="246" y="0"/>
                  </a:lnTo>
                  <a:lnTo>
                    <a:pt x="227" y="0"/>
                  </a:lnTo>
                  <a:lnTo>
                    <a:pt x="206" y="0"/>
                  </a:lnTo>
                  <a:lnTo>
                    <a:pt x="187" y="2"/>
                  </a:lnTo>
                  <a:lnTo>
                    <a:pt x="167" y="5"/>
                  </a:lnTo>
                  <a:lnTo>
                    <a:pt x="149" y="9"/>
                  </a:lnTo>
                  <a:lnTo>
                    <a:pt x="131" y="15"/>
                  </a:lnTo>
                  <a:lnTo>
                    <a:pt x="113" y="21"/>
                  </a:lnTo>
                  <a:lnTo>
                    <a:pt x="96" y="29"/>
                  </a:lnTo>
                  <a:lnTo>
                    <a:pt x="81" y="37"/>
                  </a:lnTo>
                  <a:lnTo>
                    <a:pt x="66" y="47"/>
                  </a:lnTo>
                  <a:lnTo>
                    <a:pt x="53" y="57"/>
                  </a:lnTo>
                  <a:lnTo>
                    <a:pt x="41" y="68"/>
                  </a:lnTo>
                  <a:lnTo>
                    <a:pt x="30" y="81"/>
                  </a:lnTo>
                  <a:lnTo>
                    <a:pt x="21" y="94"/>
                  </a:lnTo>
                  <a:lnTo>
                    <a:pt x="13" y="106"/>
                  </a:lnTo>
                  <a:lnTo>
                    <a:pt x="8" y="120"/>
                  </a:lnTo>
                  <a:lnTo>
                    <a:pt x="3" y="134"/>
                  </a:lnTo>
                  <a:lnTo>
                    <a:pt x="1" y="148"/>
                  </a:lnTo>
                  <a:lnTo>
                    <a:pt x="0" y="163"/>
                  </a:lnTo>
                  <a:lnTo>
                    <a:pt x="1" y="177"/>
                  </a:lnTo>
                  <a:lnTo>
                    <a:pt x="3" y="191"/>
                  </a:lnTo>
                  <a:lnTo>
                    <a:pt x="8" y="205"/>
                  </a:lnTo>
                  <a:lnTo>
                    <a:pt x="13" y="219"/>
                  </a:lnTo>
                  <a:lnTo>
                    <a:pt x="21" y="231"/>
                  </a:lnTo>
                  <a:lnTo>
                    <a:pt x="30" y="244"/>
                  </a:lnTo>
                  <a:lnTo>
                    <a:pt x="41" y="257"/>
                  </a:lnTo>
                  <a:lnTo>
                    <a:pt x="53" y="268"/>
                  </a:lnTo>
                  <a:lnTo>
                    <a:pt x="66" y="278"/>
                  </a:lnTo>
                  <a:lnTo>
                    <a:pt x="81" y="288"/>
                  </a:lnTo>
                  <a:lnTo>
                    <a:pt x="96" y="296"/>
                  </a:lnTo>
                  <a:lnTo>
                    <a:pt x="113" y="304"/>
                  </a:lnTo>
                  <a:lnTo>
                    <a:pt x="131" y="310"/>
                  </a:lnTo>
                  <a:lnTo>
                    <a:pt x="149" y="316"/>
                  </a:lnTo>
                  <a:lnTo>
                    <a:pt x="167" y="320"/>
                  </a:lnTo>
                  <a:lnTo>
                    <a:pt x="187" y="324"/>
                  </a:lnTo>
                  <a:lnTo>
                    <a:pt x="206" y="326"/>
                  </a:lnTo>
                  <a:lnTo>
                    <a:pt x="227" y="326"/>
                  </a:lnTo>
                  <a:lnTo>
                    <a:pt x="246" y="326"/>
                  </a:lnTo>
                  <a:lnTo>
                    <a:pt x="266" y="324"/>
                  </a:lnTo>
                  <a:lnTo>
                    <a:pt x="285" y="320"/>
                  </a:lnTo>
                  <a:lnTo>
                    <a:pt x="304" y="316"/>
                  </a:lnTo>
                  <a:lnTo>
                    <a:pt x="322" y="310"/>
                  </a:lnTo>
                  <a:lnTo>
                    <a:pt x="339" y="304"/>
                  </a:lnTo>
                  <a:lnTo>
                    <a:pt x="356" y="296"/>
                  </a:lnTo>
                  <a:lnTo>
                    <a:pt x="372" y="288"/>
                  </a:lnTo>
                  <a:lnTo>
                    <a:pt x="387" y="278"/>
                  </a:lnTo>
                  <a:lnTo>
                    <a:pt x="399" y="268"/>
                  </a:lnTo>
                  <a:lnTo>
                    <a:pt x="412" y="257"/>
                  </a:lnTo>
                  <a:lnTo>
                    <a:pt x="422" y="244"/>
                  </a:lnTo>
                  <a:lnTo>
                    <a:pt x="431" y="231"/>
                  </a:lnTo>
                  <a:lnTo>
                    <a:pt x="439" y="219"/>
                  </a:lnTo>
                  <a:lnTo>
                    <a:pt x="445" y="205"/>
                  </a:lnTo>
                  <a:lnTo>
                    <a:pt x="449" y="191"/>
                  </a:lnTo>
                  <a:lnTo>
                    <a:pt x="453" y="177"/>
                  </a:lnTo>
                  <a:lnTo>
                    <a:pt x="453"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78" name="Freeform 22"/>
            <p:cNvSpPr>
              <a:spLocks/>
            </p:cNvSpPr>
            <p:nvPr/>
          </p:nvSpPr>
          <p:spPr bwMode="auto">
            <a:xfrm>
              <a:off x="2110" y="1291"/>
              <a:ext cx="454" cy="326"/>
            </a:xfrm>
            <a:custGeom>
              <a:avLst/>
              <a:gdLst>
                <a:gd name="T0" fmla="*/ 451 w 454"/>
                <a:gd name="T1" fmla="*/ 148 h 326"/>
                <a:gd name="T2" fmla="*/ 445 w 454"/>
                <a:gd name="T3" fmla="*/ 120 h 326"/>
                <a:gd name="T4" fmla="*/ 431 w 454"/>
                <a:gd name="T5" fmla="*/ 93 h 326"/>
                <a:gd name="T6" fmla="*/ 411 w 454"/>
                <a:gd name="T7" fmla="*/ 68 h 326"/>
                <a:gd name="T8" fmla="*/ 386 w 454"/>
                <a:gd name="T9" fmla="*/ 47 h 326"/>
                <a:gd name="T10" fmla="*/ 356 w 454"/>
                <a:gd name="T11" fmla="*/ 29 h 326"/>
                <a:gd name="T12" fmla="*/ 322 w 454"/>
                <a:gd name="T13" fmla="*/ 15 h 326"/>
                <a:gd name="T14" fmla="*/ 285 w 454"/>
                <a:gd name="T15" fmla="*/ 5 h 326"/>
                <a:gd name="T16" fmla="*/ 246 w 454"/>
                <a:gd name="T17" fmla="*/ 0 h 326"/>
                <a:gd name="T18" fmla="*/ 206 w 454"/>
                <a:gd name="T19" fmla="*/ 0 h 326"/>
                <a:gd name="T20" fmla="*/ 167 w 454"/>
                <a:gd name="T21" fmla="*/ 5 h 326"/>
                <a:gd name="T22" fmla="*/ 130 w 454"/>
                <a:gd name="T23" fmla="*/ 15 h 326"/>
                <a:gd name="T24" fmla="*/ 96 w 454"/>
                <a:gd name="T25" fmla="*/ 29 h 326"/>
                <a:gd name="T26" fmla="*/ 66 w 454"/>
                <a:gd name="T27" fmla="*/ 47 h 326"/>
                <a:gd name="T28" fmla="*/ 41 w 454"/>
                <a:gd name="T29" fmla="*/ 68 h 326"/>
                <a:gd name="T30" fmla="*/ 21 w 454"/>
                <a:gd name="T31" fmla="*/ 93 h 326"/>
                <a:gd name="T32" fmla="*/ 7 w 454"/>
                <a:gd name="T33" fmla="*/ 120 h 326"/>
                <a:gd name="T34" fmla="*/ 1 w 454"/>
                <a:gd name="T35" fmla="*/ 148 h 326"/>
                <a:gd name="T36" fmla="*/ 1 w 454"/>
                <a:gd name="T37" fmla="*/ 176 h 326"/>
                <a:gd name="T38" fmla="*/ 7 w 454"/>
                <a:gd name="T39" fmla="*/ 204 h 326"/>
                <a:gd name="T40" fmla="*/ 21 w 454"/>
                <a:gd name="T41" fmla="*/ 231 h 326"/>
                <a:gd name="T42" fmla="*/ 41 w 454"/>
                <a:gd name="T43" fmla="*/ 256 h 326"/>
                <a:gd name="T44" fmla="*/ 66 w 454"/>
                <a:gd name="T45" fmla="*/ 277 h 326"/>
                <a:gd name="T46" fmla="*/ 96 w 454"/>
                <a:gd name="T47" fmla="*/ 295 h 326"/>
                <a:gd name="T48" fmla="*/ 130 w 454"/>
                <a:gd name="T49" fmla="*/ 309 h 326"/>
                <a:gd name="T50" fmla="*/ 167 w 454"/>
                <a:gd name="T51" fmla="*/ 319 h 326"/>
                <a:gd name="T52" fmla="*/ 206 w 454"/>
                <a:gd name="T53" fmla="*/ 325 h 326"/>
                <a:gd name="T54" fmla="*/ 246 w 454"/>
                <a:gd name="T55" fmla="*/ 325 h 326"/>
                <a:gd name="T56" fmla="*/ 285 w 454"/>
                <a:gd name="T57" fmla="*/ 319 h 326"/>
                <a:gd name="T58" fmla="*/ 322 w 454"/>
                <a:gd name="T59" fmla="*/ 309 h 326"/>
                <a:gd name="T60" fmla="*/ 356 w 454"/>
                <a:gd name="T61" fmla="*/ 295 h 326"/>
                <a:gd name="T62" fmla="*/ 386 w 454"/>
                <a:gd name="T63" fmla="*/ 277 h 326"/>
                <a:gd name="T64" fmla="*/ 411 w 454"/>
                <a:gd name="T65" fmla="*/ 256 h 326"/>
                <a:gd name="T66" fmla="*/ 431 w 454"/>
                <a:gd name="T67" fmla="*/ 231 h 326"/>
                <a:gd name="T68" fmla="*/ 445 w 454"/>
                <a:gd name="T69" fmla="*/ 204 h 326"/>
                <a:gd name="T70" fmla="*/ 451 w 454"/>
                <a:gd name="T71" fmla="*/ 176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6"/>
                <a:gd name="T110" fmla="*/ 454 w 454"/>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6">
                  <a:moveTo>
                    <a:pt x="453" y="162"/>
                  </a:moveTo>
                  <a:lnTo>
                    <a:pt x="451" y="148"/>
                  </a:lnTo>
                  <a:lnTo>
                    <a:pt x="449" y="134"/>
                  </a:lnTo>
                  <a:lnTo>
                    <a:pt x="445" y="120"/>
                  </a:lnTo>
                  <a:lnTo>
                    <a:pt x="439" y="106"/>
                  </a:lnTo>
                  <a:lnTo>
                    <a:pt x="431" y="93"/>
                  </a:lnTo>
                  <a:lnTo>
                    <a:pt x="422" y="81"/>
                  </a:lnTo>
                  <a:lnTo>
                    <a:pt x="411" y="68"/>
                  </a:lnTo>
                  <a:lnTo>
                    <a:pt x="399" y="57"/>
                  </a:lnTo>
                  <a:lnTo>
                    <a:pt x="386" y="47"/>
                  </a:lnTo>
                  <a:lnTo>
                    <a:pt x="372" y="37"/>
                  </a:lnTo>
                  <a:lnTo>
                    <a:pt x="356" y="29"/>
                  </a:lnTo>
                  <a:lnTo>
                    <a:pt x="339" y="21"/>
                  </a:lnTo>
                  <a:lnTo>
                    <a:pt x="322" y="15"/>
                  </a:lnTo>
                  <a:lnTo>
                    <a:pt x="304"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6" y="47"/>
                  </a:lnTo>
                  <a:lnTo>
                    <a:pt x="53" y="57"/>
                  </a:lnTo>
                  <a:lnTo>
                    <a:pt x="41" y="68"/>
                  </a:lnTo>
                  <a:lnTo>
                    <a:pt x="30" y="81"/>
                  </a:lnTo>
                  <a:lnTo>
                    <a:pt x="21" y="93"/>
                  </a:lnTo>
                  <a:lnTo>
                    <a:pt x="13" y="106"/>
                  </a:lnTo>
                  <a:lnTo>
                    <a:pt x="7" y="120"/>
                  </a:lnTo>
                  <a:lnTo>
                    <a:pt x="3" y="134"/>
                  </a:lnTo>
                  <a:lnTo>
                    <a:pt x="1" y="148"/>
                  </a:lnTo>
                  <a:lnTo>
                    <a:pt x="0" y="162"/>
                  </a:lnTo>
                  <a:lnTo>
                    <a:pt x="1" y="176"/>
                  </a:lnTo>
                  <a:lnTo>
                    <a:pt x="3" y="190"/>
                  </a:lnTo>
                  <a:lnTo>
                    <a:pt x="7" y="204"/>
                  </a:lnTo>
                  <a:lnTo>
                    <a:pt x="13" y="218"/>
                  </a:lnTo>
                  <a:lnTo>
                    <a:pt x="21" y="231"/>
                  </a:lnTo>
                  <a:lnTo>
                    <a:pt x="30" y="243"/>
                  </a:lnTo>
                  <a:lnTo>
                    <a:pt x="41" y="256"/>
                  </a:lnTo>
                  <a:lnTo>
                    <a:pt x="53" y="266"/>
                  </a:lnTo>
                  <a:lnTo>
                    <a:pt x="66" y="277"/>
                  </a:lnTo>
                  <a:lnTo>
                    <a:pt x="80" y="287"/>
                  </a:lnTo>
                  <a:lnTo>
                    <a:pt x="96" y="295"/>
                  </a:lnTo>
                  <a:lnTo>
                    <a:pt x="113" y="303"/>
                  </a:lnTo>
                  <a:lnTo>
                    <a:pt x="130" y="309"/>
                  </a:lnTo>
                  <a:lnTo>
                    <a:pt x="148" y="315"/>
                  </a:lnTo>
                  <a:lnTo>
                    <a:pt x="167" y="319"/>
                  </a:lnTo>
                  <a:lnTo>
                    <a:pt x="186" y="322"/>
                  </a:lnTo>
                  <a:lnTo>
                    <a:pt x="206" y="325"/>
                  </a:lnTo>
                  <a:lnTo>
                    <a:pt x="225" y="325"/>
                  </a:lnTo>
                  <a:lnTo>
                    <a:pt x="246" y="325"/>
                  </a:lnTo>
                  <a:lnTo>
                    <a:pt x="265" y="322"/>
                  </a:lnTo>
                  <a:lnTo>
                    <a:pt x="285" y="319"/>
                  </a:lnTo>
                  <a:lnTo>
                    <a:pt x="304" y="315"/>
                  </a:lnTo>
                  <a:lnTo>
                    <a:pt x="322" y="309"/>
                  </a:lnTo>
                  <a:lnTo>
                    <a:pt x="339" y="303"/>
                  </a:lnTo>
                  <a:lnTo>
                    <a:pt x="356" y="295"/>
                  </a:lnTo>
                  <a:lnTo>
                    <a:pt x="372" y="287"/>
                  </a:lnTo>
                  <a:lnTo>
                    <a:pt x="386" y="277"/>
                  </a:lnTo>
                  <a:lnTo>
                    <a:pt x="399" y="266"/>
                  </a:lnTo>
                  <a:lnTo>
                    <a:pt x="411" y="256"/>
                  </a:lnTo>
                  <a:lnTo>
                    <a:pt x="422" y="243"/>
                  </a:lnTo>
                  <a:lnTo>
                    <a:pt x="431" y="231"/>
                  </a:lnTo>
                  <a:lnTo>
                    <a:pt x="439" y="218"/>
                  </a:lnTo>
                  <a:lnTo>
                    <a:pt x="445" y="204"/>
                  </a:lnTo>
                  <a:lnTo>
                    <a:pt x="449" y="190"/>
                  </a:lnTo>
                  <a:lnTo>
                    <a:pt x="451" y="176"/>
                  </a:lnTo>
                  <a:lnTo>
                    <a:pt x="453" y="1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79" name="Freeform 23"/>
            <p:cNvSpPr>
              <a:spLocks/>
            </p:cNvSpPr>
            <p:nvPr/>
          </p:nvSpPr>
          <p:spPr bwMode="auto">
            <a:xfrm>
              <a:off x="2943" y="1291"/>
              <a:ext cx="452" cy="326"/>
            </a:xfrm>
            <a:custGeom>
              <a:avLst/>
              <a:gdLst>
                <a:gd name="T0" fmla="*/ 0 w 452"/>
                <a:gd name="T1" fmla="*/ 176 h 326"/>
                <a:gd name="T2" fmla="*/ 7 w 452"/>
                <a:gd name="T3" fmla="*/ 204 h 326"/>
                <a:gd name="T4" fmla="*/ 21 w 452"/>
                <a:gd name="T5" fmla="*/ 231 h 326"/>
                <a:gd name="T6" fmla="*/ 40 w 452"/>
                <a:gd name="T7" fmla="*/ 256 h 326"/>
                <a:gd name="T8" fmla="*/ 65 w 452"/>
                <a:gd name="T9" fmla="*/ 278 h 326"/>
                <a:gd name="T10" fmla="*/ 96 w 452"/>
                <a:gd name="T11" fmla="*/ 295 h 326"/>
                <a:gd name="T12" fmla="*/ 130 w 452"/>
                <a:gd name="T13" fmla="*/ 309 h 326"/>
                <a:gd name="T14" fmla="*/ 167 w 452"/>
                <a:gd name="T15" fmla="*/ 319 h 326"/>
                <a:gd name="T16" fmla="*/ 206 w 452"/>
                <a:gd name="T17" fmla="*/ 325 h 326"/>
                <a:gd name="T18" fmla="*/ 245 w 452"/>
                <a:gd name="T19" fmla="*/ 325 h 326"/>
                <a:gd name="T20" fmla="*/ 283 w 452"/>
                <a:gd name="T21" fmla="*/ 319 h 326"/>
                <a:gd name="T22" fmla="*/ 320 w 452"/>
                <a:gd name="T23" fmla="*/ 309 h 326"/>
                <a:gd name="T24" fmla="*/ 354 w 452"/>
                <a:gd name="T25" fmla="*/ 295 h 326"/>
                <a:gd name="T26" fmla="*/ 385 w 452"/>
                <a:gd name="T27" fmla="*/ 277 h 326"/>
                <a:gd name="T28" fmla="*/ 410 w 452"/>
                <a:gd name="T29" fmla="*/ 254 h 326"/>
                <a:gd name="T30" fmla="*/ 429 w 452"/>
                <a:gd name="T31" fmla="*/ 231 h 326"/>
                <a:gd name="T32" fmla="*/ 443 w 452"/>
                <a:gd name="T33" fmla="*/ 204 h 326"/>
                <a:gd name="T34" fmla="*/ 451 w 452"/>
                <a:gd name="T35" fmla="*/ 176 h 326"/>
                <a:gd name="T36" fmla="*/ 451 w 452"/>
                <a:gd name="T37" fmla="*/ 148 h 326"/>
                <a:gd name="T38" fmla="*/ 443 w 452"/>
                <a:gd name="T39" fmla="*/ 120 h 326"/>
                <a:gd name="T40" fmla="*/ 429 w 452"/>
                <a:gd name="T41" fmla="*/ 93 h 326"/>
                <a:gd name="T42" fmla="*/ 410 w 452"/>
                <a:gd name="T43" fmla="*/ 68 h 326"/>
                <a:gd name="T44" fmla="*/ 385 w 452"/>
                <a:gd name="T45" fmla="*/ 47 h 326"/>
                <a:gd name="T46" fmla="*/ 354 w 452"/>
                <a:gd name="T47" fmla="*/ 29 h 326"/>
                <a:gd name="T48" fmla="*/ 320 w 452"/>
                <a:gd name="T49" fmla="*/ 15 h 326"/>
                <a:gd name="T50" fmla="*/ 283 w 452"/>
                <a:gd name="T51" fmla="*/ 5 h 326"/>
                <a:gd name="T52" fmla="*/ 245 w 452"/>
                <a:gd name="T53" fmla="*/ 0 h 326"/>
                <a:gd name="T54" fmla="*/ 206 w 452"/>
                <a:gd name="T55" fmla="*/ 0 h 326"/>
                <a:gd name="T56" fmla="*/ 167 w 452"/>
                <a:gd name="T57" fmla="*/ 5 h 326"/>
                <a:gd name="T58" fmla="*/ 130 w 452"/>
                <a:gd name="T59" fmla="*/ 15 h 326"/>
                <a:gd name="T60" fmla="*/ 96 w 452"/>
                <a:gd name="T61" fmla="*/ 29 h 326"/>
                <a:gd name="T62" fmla="*/ 65 w 452"/>
                <a:gd name="T63" fmla="*/ 47 h 326"/>
                <a:gd name="T64" fmla="*/ 40 w 452"/>
                <a:gd name="T65" fmla="*/ 68 h 326"/>
                <a:gd name="T66" fmla="*/ 21 w 452"/>
                <a:gd name="T67" fmla="*/ 93 h 326"/>
                <a:gd name="T68" fmla="*/ 7 w 452"/>
                <a:gd name="T69" fmla="*/ 120 h 326"/>
                <a:gd name="T70" fmla="*/ 0 w 452"/>
                <a:gd name="T71" fmla="*/ 148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2"/>
                <a:gd name="T109" fmla="*/ 0 h 326"/>
                <a:gd name="T110" fmla="*/ 452 w 452"/>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2" h="326">
                  <a:moveTo>
                    <a:pt x="0" y="162"/>
                  </a:moveTo>
                  <a:lnTo>
                    <a:pt x="0" y="176"/>
                  </a:lnTo>
                  <a:lnTo>
                    <a:pt x="3" y="190"/>
                  </a:lnTo>
                  <a:lnTo>
                    <a:pt x="7" y="204"/>
                  </a:lnTo>
                  <a:lnTo>
                    <a:pt x="13" y="218"/>
                  </a:lnTo>
                  <a:lnTo>
                    <a:pt x="21" y="231"/>
                  </a:lnTo>
                  <a:lnTo>
                    <a:pt x="29" y="243"/>
                  </a:lnTo>
                  <a:lnTo>
                    <a:pt x="40" y="256"/>
                  </a:lnTo>
                  <a:lnTo>
                    <a:pt x="52" y="267"/>
                  </a:lnTo>
                  <a:lnTo>
                    <a:pt x="65" y="278"/>
                  </a:lnTo>
                  <a:lnTo>
                    <a:pt x="80" y="287"/>
                  </a:lnTo>
                  <a:lnTo>
                    <a:pt x="96" y="295"/>
                  </a:lnTo>
                  <a:lnTo>
                    <a:pt x="112" y="303"/>
                  </a:lnTo>
                  <a:lnTo>
                    <a:pt x="130" y="309"/>
                  </a:lnTo>
                  <a:lnTo>
                    <a:pt x="148" y="315"/>
                  </a:lnTo>
                  <a:lnTo>
                    <a:pt x="167" y="319"/>
                  </a:lnTo>
                  <a:lnTo>
                    <a:pt x="186" y="322"/>
                  </a:lnTo>
                  <a:lnTo>
                    <a:pt x="206" y="325"/>
                  </a:lnTo>
                  <a:lnTo>
                    <a:pt x="225" y="325"/>
                  </a:lnTo>
                  <a:lnTo>
                    <a:pt x="245" y="325"/>
                  </a:lnTo>
                  <a:lnTo>
                    <a:pt x="264" y="322"/>
                  </a:lnTo>
                  <a:lnTo>
                    <a:pt x="283" y="319"/>
                  </a:lnTo>
                  <a:lnTo>
                    <a:pt x="302" y="315"/>
                  </a:lnTo>
                  <a:lnTo>
                    <a:pt x="320" y="309"/>
                  </a:lnTo>
                  <a:lnTo>
                    <a:pt x="338" y="303"/>
                  </a:lnTo>
                  <a:lnTo>
                    <a:pt x="354" y="295"/>
                  </a:lnTo>
                  <a:lnTo>
                    <a:pt x="370" y="287"/>
                  </a:lnTo>
                  <a:lnTo>
                    <a:pt x="385" y="277"/>
                  </a:lnTo>
                  <a:lnTo>
                    <a:pt x="398" y="266"/>
                  </a:lnTo>
                  <a:lnTo>
                    <a:pt x="410" y="254"/>
                  </a:lnTo>
                  <a:lnTo>
                    <a:pt x="421" y="243"/>
                  </a:lnTo>
                  <a:lnTo>
                    <a:pt x="429" y="231"/>
                  </a:lnTo>
                  <a:lnTo>
                    <a:pt x="437" y="217"/>
                  </a:lnTo>
                  <a:lnTo>
                    <a:pt x="443" y="204"/>
                  </a:lnTo>
                  <a:lnTo>
                    <a:pt x="447" y="190"/>
                  </a:lnTo>
                  <a:lnTo>
                    <a:pt x="451" y="176"/>
                  </a:lnTo>
                  <a:lnTo>
                    <a:pt x="451" y="162"/>
                  </a:lnTo>
                  <a:lnTo>
                    <a:pt x="451" y="148"/>
                  </a:lnTo>
                  <a:lnTo>
                    <a:pt x="447" y="134"/>
                  </a:lnTo>
                  <a:lnTo>
                    <a:pt x="443" y="120"/>
                  </a:lnTo>
                  <a:lnTo>
                    <a:pt x="437" y="106"/>
                  </a:lnTo>
                  <a:lnTo>
                    <a:pt x="429" y="93"/>
                  </a:lnTo>
                  <a:lnTo>
                    <a:pt x="421" y="81"/>
                  </a:lnTo>
                  <a:lnTo>
                    <a:pt x="410" y="68"/>
                  </a:lnTo>
                  <a:lnTo>
                    <a:pt x="398" y="57"/>
                  </a:lnTo>
                  <a:lnTo>
                    <a:pt x="385" y="47"/>
                  </a:lnTo>
                  <a:lnTo>
                    <a:pt x="370" y="37"/>
                  </a:lnTo>
                  <a:lnTo>
                    <a:pt x="354" y="29"/>
                  </a:lnTo>
                  <a:lnTo>
                    <a:pt x="338" y="21"/>
                  </a:lnTo>
                  <a:lnTo>
                    <a:pt x="320" y="15"/>
                  </a:lnTo>
                  <a:lnTo>
                    <a:pt x="302" y="9"/>
                  </a:lnTo>
                  <a:lnTo>
                    <a:pt x="283" y="5"/>
                  </a:lnTo>
                  <a:lnTo>
                    <a:pt x="264" y="1"/>
                  </a:lnTo>
                  <a:lnTo>
                    <a:pt x="245" y="0"/>
                  </a:lnTo>
                  <a:lnTo>
                    <a:pt x="225" y="0"/>
                  </a:lnTo>
                  <a:lnTo>
                    <a:pt x="206" y="0"/>
                  </a:lnTo>
                  <a:lnTo>
                    <a:pt x="186" y="1"/>
                  </a:lnTo>
                  <a:lnTo>
                    <a:pt x="167" y="5"/>
                  </a:lnTo>
                  <a:lnTo>
                    <a:pt x="148" y="9"/>
                  </a:lnTo>
                  <a:lnTo>
                    <a:pt x="130" y="15"/>
                  </a:lnTo>
                  <a:lnTo>
                    <a:pt x="112" y="21"/>
                  </a:lnTo>
                  <a:lnTo>
                    <a:pt x="96" y="29"/>
                  </a:lnTo>
                  <a:lnTo>
                    <a:pt x="80" y="37"/>
                  </a:lnTo>
                  <a:lnTo>
                    <a:pt x="65" y="47"/>
                  </a:lnTo>
                  <a:lnTo>
                    <a:pt x="52" y="57"/>
                  </a:lnTo>
                  <a:lnTo>
                    <a:pt x="40" y="68"/>
                  </a:lnTo>
                  <a:lnTo>
                    <a:pt x="29" y="81"/>
                  </a:lnTo>
                  <a:lnTo>
                    <a:pt x="21" y="93"/>
                  </a:lnTo>
                  <a:lnTo>
                    <a:pt x="13" y="106"/>
                  </a:lnTo>
                  <a:lnTo>
                    <a:pt x="7" y="120"/>
                  </a:lnTo>
                  <a:lnTo>
                    <a:pt x="3" y="134"/>
                  </a:lnTo>
                  <a:lnTo>
                    <a:pt x="0" y="148"/>
                  </a:lnTo>
                  <a:lnTo>
                    <a:pt x="0" y="1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80" name="Rectangle 24"/>
            <p:cNvSpPr>
              <a:spLocks noChangeArrowheads="1"/>
            </p:cNvSpPr>
            <p:nvPr/>
          </p:nvSpPr>
          <p:spPr bwMode="auto">
            <a:xfrm>
              <a:off x="3021" y="1353"/>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dirty="0">
                  <a:solidFill>
                    <a:srgbClr val="000000"/>
                  </a:solidFill>
                  <a:latin typeface="Arial" pitchFamily="34" charset="0"/>
                </a:rPr>
                <a:t>lot</a:t>
              </a:r>
            </a:p>
          </p:txBody>
        </p:sp>
        <p:sp>
          <p:nvSpPr>
            <p:cNvPr id="57381" name="Rectangle 25"/>
            <p:cNvSpPr>
              <a:spLocks noChangeArrowheads="1"/>
            </p:cNvSpPr>
            <p:nvPr/>
          </p:nvSpPr>
          <p:spPr bwMode="auto">
            <a:xfrm>
              <a:off x="2515" y="1093"/>
              <a:ext cx="44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name</a:t>
              </a:r>
            </a:p>
          </p:txBody>
        </p:sp>
        <p:sp>
          <p:nvSpPr>
            <p:cNvPr id="57382" name="Rectangle 26"/>
            <p:cNvSpPr>
              <a:spLocks noChangeArrowheads="1"/>
            </p:cNvSpPr>
            <p:nvPr/>
          </p:nvSpPr>
          <p:spPr bwMode="auto">
            <a:xfrm>
              <a:off x="2166" y="1346"/>
              <a:ext cx="3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u="sng">
                  <a:solidFill>
                    <a:srgbClr val="000000"/>
                  </a:solidFill>
                  <a:latin typeface="Arial" pitchFamily="34" charset="0"/>
                </a:rPr>
                <a:t>ssn</a:t>
              </a:r>
            </a:p>
          </p:txBody>
        </p:sp>
      </p:grpSp>
      <p:grpSp>
        <p:nvGrpSpPr>
          <p:cNvPr id="57355" name="Group 27"/>
          <p:cNvGrpSpPr>
            <a:grpSpLocks/>
          </p:cNvGrpSpPr>
          <p:nvPr/>
        </p:nvGrpSpPr>
        <p:grpSpPr bwMode="auto">
          <a:xfrm>
            <a:off x="3965550" y="2002061"/>
            <a:ext cx="1220788" cy="920750"/>
            <a:chOff x="3497" y="1648"/>
            <a:chExt cx="769" cy="580"/>
          </a:xfrm>
        </p:grpSpPr>
        <p:sp>
          <p:nvSpPr>
            <p:cNvPr id="57375" name="Rectangle 28"/>
            <p:cNvSpPr>
              <a:spLocks noChangeArrowheads="1"/>
            </p:cNvSpPr>
            <p:nvPr/>
          </p:nvSpPr>
          <p:spPr bwMode="auto">
            <a:xfrm>
              <a:off x="3567" y="1865"/>
              <a:ext cx="66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Manages</a:t>
              </a:r>
            </a:p>
          </p:txBody>
        </p:sp>
        <p:sp>
          <p:nvSpPr>
            <p:cNvPr id="57376" name="Freeform 29"/>
            <p:cNvSpPr>
              <a:spLocks/>
            </p:cNvSpPr>
            <p:nvPr/>
          </p:nvSpPr>
          <p:spPr bwMode="auto">
            <a:xfrm>
              <a:off x="3497" y="1648"/>
              <a:ext cx="769" cy="580"/>
            </a:xfrm>
            <a:custGeom>
              <a:avLst/>
              <a:gdLst>
                <a:gd name="T0" fmla="*/ 0 w 769"/>
                <a:gd name="T1" fmla="*/ 290 h 580"/>
                <a:gd name="T2" fmla="*/ 378 w 769"/>
                <a:gd name="T3" fmla="*/ 0 h 580"/>
                <a:gd name="T4" fmla="*/ 768 w 769"/>
                <a:gd name="T5" fmla="*/ 300 h 580"/>
                <a:gd name="T6" fmla="*/ 378 w 769"/>
                <a:gd name="T7" fmla="*/ 579 h 580"/>
                <a:gd name="T8" fmla="*/ 0 w 769"/>
                <a:gd name="T9" fmla="*/ 290 h 580"/>
                <a:gd name="T10" fmla="*/ 0 60000 65536"/>
                <a:gd name="T11" fmla="*/ 0 60000 65536"/>
                <a:gd name="T12" fmla="*/ 0 60000 65536"/>
                <a:gd name="T13" fmla="*/ 0 60000 65536"/>
                <a:gd name="T14" fmla="*/ 0 60000 65536"/>
                <a:gd name="T15" fmla="*/ 0 w 769"/>
                <a:gd name="T16" fmla="*/ 0 h 580"/>
                <a:gd name="T17" fmla="*/ 769 w 769"/>
                <a:gd name="T18" fmla="*/ 580 h 580"/>
              </a:gdLst>
              <a:ahLst/>
              <a:cxnLst>
                <a:cxn ang="T10">
                  <a:pos x="T0" y="T1"/>
                </a:cxn>
                <a:cxn ang="T11">
                  <a:pos x="T2" y="T3"/>
                </a:cxn>
                <a:cxn ang="T12">
                  <a:pos x="T4" y="T5"/>
                </a:cxn>
                <a:cxn ang="T13">
                  <a:pos x="T6" y="T7"/>
                </a:cxn>
                <a:cxn ang="T14">
                  <a:pos x="T8" y="T9"/>
                </a:cxn>
              </a:cxnLst>
              <a:rect l="T15" t="T16" r="T17" b="T18"/>
              <a:pathLst>
                <a:path w="769" h="580">
                  <a:moveTo>
                    <a:pt x="0" y="290"/>
                  </a:moveTo>
                  <a:lnTo>
                    <a:pt x="378" y="0"/>
                  </a:lnTo>
                  <a:lnTo>
                    <a:pt x="768" y="300"/>
                  </a:lnTo>
                  <a:lnTo>
                    <a:pt x="378" y="579"/>
                  </a:lnTo>
                  <a:lnTo>
                    <a:pt x="0" y="29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356" name="Freeform 30"/>
          <p:cNvSpPr>
            <a:spLocks/>
          </p:cNvSpPr>
          <p:nvPr/>
        </p:nvSpPr>
        <p:spPr bwMode="auto">
          <a:xfrm>
            <a:off x="5743550" y="2287811"/>
            <a:ext cx="1295400" cy="479425"/>
          </a:xfrm>
          <a:custGeom>
            <a:avLst/>
            <a:gdLst>
              <a:gd name="T0" fmla="*/ 2147483647 w 816"/>
              <a:gd name="T1" fmla="*/ 2147483647 h 302"/>
              <a:gd name="T2" fmla="*/ 2147483647 w 816"/>
              <a:gd name="T3" fmla="*/ 0 h 302"/>
              <a:gd name="T4" fmla="*/ 0 w 816"/>
              <a:gd name="T5" fmla="*/ 0 h 302"/>
              <a:gd name="T6" fmla="*/ 0 w 816"/>
              <a:gd name="T7" fmla="*/ 2147483647 h 302"/>
              <a:gd name="T8" fmla="*/ 2147483647 w 816"/>
              <a:gd name="T9" fmla="*/ 2147483647 h 302"/>
              <a:gd name="T10" fmla="*/ 0 60000 65536"/>
              <a:gd name="T11" fmla="*/ 0 60000 65536"/>
              <a:gd name="T12" fmla="*/ 0 60000 65536"/>
              <a:gd name="T13" fmla="*/ 0 60000 65536"/>
              <a:gd name="T14" fmla="*/ 0 60000 65536"/>
              <a:gd name="T15" fmla="*/ 0 w 816"/>
              <a:gd name="T16" fmla="*/ 0 h 302"/>
              <a:gd name="T17" fmla="*/ 816 w 816"/>
              <a:gd name="T18" fmla="*/ 302 h 302"/>
            </a:gdLst>
            <a:ahLst/>
            <a:cxnLst>
              <a:cxn ang="T10">
                <a:pos x="T0" y="T1"/>
              </a:cxn>
              <a:cxn ang="T11">
                <a:pos x="T2" y="T3"/>
              </a:cxn>
              <a:cxn ang="T12">
                <a:pos x="T4" y="T5"/>
              </a:cxn>
              <a:cxn ang="T13">
                <a:pos x="T6" y="T7"/>
              </a:cxn>
              <a:cxn ang="T14">
                <a:pos x="T8" y="T9"/>
              </a:cxn>
            </a:cxnLst>
            <a:rect l="T15" t="T16" r="T17" b="T18"/>
            <a:pathLst>
              <a:path w="816" h="302">
                <a:moveTo>
                  <a:pt x="815" y="301"/>
                </a:moveTo>
                <a:lnTo>
                  <a:pt x="815" y="0"/>
                </a:lnTo>
                <a:lnTo>
                  <a:pt x="0" y="0"/>
                </a:lnTo>
                <a:lnTo>
                  <a:pt x="0" y="301"/>
                </a:lnTo>
                <a:lnTo>
                  <a:pt x="815" y="30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357" name="Group 31"/>
          <p:cNvGrpSpPr>
            <a:grpSpLocks/>
          </p:cNvGrpSpPr>
          <p:nvPr/>
        </p:nvGrpSpPr>
        <p:grpSpPr bwMode="auto">
          <a:xfrm>
            <a:off x="2174850" y="2271936"/>
            <a:ext cx="1292225" cy="468312"/>
            <a:chOff x="2369" y="1818"/>
            <a:chExt cx="814" cy="295"/>
          </a:xfrm>
        </p:grpSpPr>
        <p:sp>
          <p:nvSpPr>
            <p:cNvPr id="57373" name="Freeform 32"/>
            <p:cNvSpPr>
              <a:spLocks/>
            </p:cNvSpPr>
            <p:nvPr/>
          </p:nvSpPr>
          <p:spPr bwMode="auto">
            <a:xfrm>
              <a:off x="2369" y="1818"/>
              <a:ext cx="814" cy="295"/>
            </a:xfrm>
            <a:custGeom>
              <a:avLst/>
              <a:gdLst>
                <a:gd name="T0" fmla="*/ 813 w 814"/>
                <a:gd name="T1" fmla="*/ 294 h 295"/>
                <a:gd name="T2" fmla="*/ 813 w 814"/>
                <a:gd name="T3" fmla="*/ 0 h 295"/>
                <a:gd name="T4" fmla="*/ 0 w 814"/>
                <a:gd name="T5" fmla="*/ 0 h 295"/>
                <a:gd name="T6" fmla="*/ 0 w 814"/>
                <a:gd name="T7" fmla="*/ 294 h 295"/>
                <a:gd name="T8" fmla="*/ 813 w 814"/>
                <a:gd name="T9" fmla="*/ 294 h 295"/>
                <a:gd name="T10" fmla="*/ 0 60000 65536"/>
                <a:gd name="T11" fmla="*/ 0 60000 65536"/>
                <a:gd name="T12" fmla="*/ 0 60000 65536"/>
                <a:gd name="T13" fmla="*/ 0 60000 65536"/>
                <a:gd name="T14" fmla="*/ 0 60000 65536"/>
                <a:gd name="T15" fmla="*/ 0 w 814"/>
                <a:gd name="T16" fmla="*/ 0 h 295"/>
                <a:gd name="T17" fmla="*/ 814 w 814"/>
                <a:gd name="T18" fmla="*/ 295 h 295"/>
              </a:gdLst>
              <a:ahLst/>
              <a:cxnLst>
                <a:cxn ang="T10">
                  <a:pos x="T0" y="T1"/>
                </a:cxn>
                <a:cxn ang="T11">
                  <a:pos x="T2" y="T3"/>
                </a:cxn>
                <a:cxn ang="T12">
                  <a:pos x="T4" y="T5"/>
                </a:cxn>
                <a:cxn ang="T13">
                  <a:pos x="T6" y="T7"/>
                </a:cxn>
                <a:cxn ang="T14">
                  <a:pos x="T8" y="T9"/>
                </a:cxn>
              </a:cxnLst>
              <a:rect l="T15" t="T16" r="T17" b="T18"/>
              <a:pathLst>
                <a:path w="814" h="295">
                  <a:moveTo>
                    <a:pt x="813" y="294"/>
                  </a:moveTo>
                  <a:lnTo>
                    <a:pt x="813" y="0"/>
                  </a:lnTo>
                  <a:lnTo>
                    <a:pt x="0" y="0"/>
                  </a:lnTo>
                  <a:lnTo>
                    <a:pt x="0" y="294"/>
                  </a:lnTo>
                  <a:lnTo>
                    <a:pt x="813" y="29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74" name="Rectangle 33"/>
            <p:cNvSpPr>
              <a:spLocks noChangeArrowheads="1"/>
            </p:cNvSpPr>
            <p:nvPr/>
          </p:nvSpPr>
          <p:spPr bwMode="auto">
            <a:xfrm>
              <a:off x="2381" y="1862"/>
              <a:ext cx="79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Employees</a:t>
              </a:r>
            </a:p>
          </p:txBody>
        </p:sp>
      </p:grpSp>
      <p:sp>
        <p:nvSpPr>
          <p:cNvPr id="57358" name="Rectangle 34"/>
          <p:cNvSpPr>
            <a:spLocks noChangeArrowheads="1"/>
          </p:cNvSpPr>
          <p:nvPr/>
        </p:nvSpPr>
        <p:spPr bwMode="auto">
          <a:xfrm>
            <a:off x="5662588" y="2357661"/>
            <a:ext cx="14224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Departments</a:t>
            </a:r>
          </a:p>
        </p:txBody>
      </p:sp>
      <p:sp>
        <p:nvSpPr>
          <p:cNvPr id="57359" name="Line 35"/>
          <p:cNvSpPr>
            <a:spLocks noChangeShapeType="1"/>
          </p:cNvSpPr>
          <p:nvPr/>
        </p:nvSpPr>
        <p:spPr bwMode="auto">
          <a:xfrm flipH="1">
            <a:off x="3425800" y="2459261"/>
            <a:ext cx="5461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1" name="Line 37"/>
          <p:cNvSpPr>
            <a:spLocks noChangeShapeType="1"/>
          </p:cNvSpPr>
          <p:nvPr/>
        </p:nvSpPr>
        <p:spPr bwMode="auto">
          <a:xfrm flipH="1">
            <a:off x="3197200" y="1932211"/>
            <a:ext cx="241300" cy="2921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2" name="Line 38"/>
          <p:cNvSpPr>
            <a:spLocks noChangeShapeType="1"/>
          </p:cNvSpPr>
          <p:nvPr/>
        </p:nvSpPr>
        <p:spPr bwMode="auto">
          <a:xfrm>
            <a:off x="2746350" y="1551211"/>
            <a:ext cx="0" cy="6731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3" name="Line 39"/>
          <p:cNvSpPr>
            <a:spLocks noChangeShapeType="1"/>
          </p:cNvSpPr>
          <p:nvPr/>
        </p:nvSpPr>
        <p:spPr bwMode="auto">
          <a:xfrm>
            <a:off x="2219300" y="1932211"/>
            <a:ext cx="139700" cy="2921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5" name="Line 41"/>
          <p:cNvSpPr>
            <a:spLocks noChangeShapeType="1"/>
          </p:cNvSpPr>
          <p:nvPr/>
        </p:nvSpPr>
        <p:spPr bwMode="auto">
          <a:xfrm>
            <a:off x="5800700" y="1932211"/>
            <a:ext cx="215900" cy="3683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6" name="Line 42"/>
          <p:cNvSpPr>
            <a:spLocks noChangeShapeType="1"/>
          </p:cNvSpPr>
          <p:nvPr/>
        </p:nvSpPr>
        <p:spPr bwMode="auto">
          <a:xfrm>
            <a:off x="6327750" y="1627411"/>
            <a:ext cx="0" cy="6731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7" name="Line 43"/>
          <p:cNvSpPr>
            <a:spLocks noChangeShapeType="1"/>
          </p:cNvSpPr>
          <p:nvPr/>
        </p:nvSpPr>
        <p:spPr bwMode="auto">
          <a:xfrm flipH="1">
            <a:off x="6702400" y="1932211"/>
            <a:ext cx="165100" cy="3683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 name="Content Placeholder 2"/>
          <p:cNvSpPr txBox="1">
            <a:spLocks/>
          </p:cNvSpPr>
          <p:nvPr/>
        </p:nvSpPr>
        <p:spPr>
          <a:xfrm>
            <a:off x="899592" y="2925524"/>
            <a:ext cx="7886700" cy="1511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Store all employee info in employee object</a:t>
            </a:r>
          </a:p>
          <a:p>
            <a:r>
              <a:rPr lang="en-US" dirty="0"/>
              <a:t>Store employee object as the “value” for a “key”</a:t>
            </a:r>
          </a:p>
          <a:p>
            <a:endParaRPr lang="en-US" dirty="0"/>
          </a:p>
        </p:txBody>
      </p:sp>
      <p:sp>
        <p:nvSpPr>
          <p:cNvPr id="52" name="Rectangle 51"/>
          <p:cNvSpPr/>
          <p:nvPr/>
        </p:nvSpPr>
        <p:spPr>
          <a:xfrm>
            <a:off x="323528" y="3995499"/>
            <a:ext cx="4680520" cy="2246769"/>
          </a:xfrm>
          <a:prstGeom prst="rect">
            <a:avLst/>
          </a:prstGeom>
        </p:spPr>
        <p:txBody>
          <a:bodyPr wrap="square">
            <a:spAutoFit/>
          </a:bodyPr>
          <a:lstStyle/>
          <a:p>
            <a:r>
              <a:rPr lang="en-US" sz="2000" dirty="0">
                <a:solidFill>
                  <a:schemeClr val="tx1"/>
                </a:solidFill>
                <a:latin typeface="Consolas" panose="020B0609020204030204" pitchFamily="49" charset="0"/>
                <a:cs typeface="Consolas" panose="020B0609020204030204" pitchFamily="49" charset="0"/>
              </a:rPr>
              <a:t>class Employee</a:t>
            </a:r>
          </a:p>
          <a:p>
            <a:r>
              <a:rPr lang="en-US" sz="2000" dirty="0">
                <a:solidFill>
                  <a:schemeClr val="tx1"/>
                </a:solidFill>
                <a:latin typeface="Consolas" panose="020B0609020204030204" pitchFamily="49" charset="0"/>
                <a:cs typeface="Consolas" panose="020B0609020204030204" pitchFamily="49" charset="0"/>
              </a:rPr>
              <a:t>{</a:t>
            </a:r>
          </a:p>
          <a:p>
            <a:r>
              <a:rPr lang="en-US" sz="2000" dirty="0">
                <a:solidFill>
                  <a:schemeClr val="tx1"/>
                </a:solidFill>
                <a:latin typeface="Consolas" panose="020B0609020204030204" pitchFamily="49" charset="0"/>
                <a:cs typeface="Consolas" panose="020B0609020204030204" pitchFamily="49" charset="0"/>
              </a:rPr>
              <a:t> </a:t>
            </a:r>
            <a:r>
              <a:rPr lang="en-US" sz="2000" dirty="0" err="1">
                <a:solidFill>
                  <a:schemeClr val="tx1"/>
                </a:solidFill>
                <a:latin typeface="Consolas" panose="020B0609020204030204" pitchFamily="49" charset="0"/>
                <a:cs typeface="Consolas" panose="020B0609020204030204" pitchFamily="49" charset="0"/>
              </a:rPr>
              <a:t>int</a:t>
            </a:r>
            <a:r>
              <a:rPr lang="en-US" sz="2000" dirty="0">
                <a:solidFill>
                  <a:schemeClr val="tx1"/>
                </a:solidFill>
                <a:latin typeface="Consolas" panose="020B0609020204030204" pitchFamily="49" charset="0"/>
                <a:cs typeface="Consolas" panose="020B0609020204030204" pitchFamily="49" charset="0"/>
              </a:rPr>
              <a:t> </a:t>
            </a:r>
            <a:r>
              <a:rPr lang="en-US" sz="2000" dirty="0" err="1">
                <a:solidFill>
                  <a:schemeClr val="tx1"/>
                </a:solidFill>
                <a:latin typeface="Consolas" panose="020B0609020204030204" pitchFamily="49" charset="0"/>
                <a:cs typeface="Consolas" panose="020B0609020204030204" pitchFamily="49" charset="0"/>
              </a:rPr>
              <a:t>ssn</a:t>
            </a:r>
            <a:r>
              <a:rPr lang="en-US" sz="2000" dirty="0">
                <a:solidFill>
                  <a:schemeClr val="tx1"/>
                </a:solidFill>
                <a:latin typeface="Consolas" panose="020B0609020204030204" pitchFamily="49" charset="0"/>
                <a:cs typeface="Consolas" panose="020B0609020204030204" pitchFamily="49" charset="0"/>
              </a:rPr>
              <a:t>;</a:t>
            </a:r>
          </a:p>
          <a:p>
            <a:r>
              <a:rPr lang="en-US" sz="2000" dirty="0">
                <a:solidFill>
                  <a:schemeClr val="tx1"/>
                </a:solidFill>
                <a:latin typeface="Consolas" panose="020B0609020204030204" pitchFamily="49" charset="0"/>
                <a:cs typeface="Consolas" panose="020B0609020204030204" pitchFamily="49" charset="0"/>
              </a:rPr>
              <a:t> string name;</a:t>
            </a:r>
          </a:p>
          <a:p>
            <a:r>
              <a:rPr lang="en-US" sz="2000" dirty="0">
                <a:solidFill>
                  <a:schemeClr val="tx1"/>
                </a:solidFill>
                <a:latin typeface="Consolas" panose="020B0609020204030204" pitchFamily="49" charset="0"/>
                <a:cs typeface="Consolas" panose="020B0609020204030204" pitchFamily="49" charset="0"/>
              </a:rPr>
              <a:t> </a:t>
            </a:r>
            <a:r>
              <a:rPr lang="en-US" sz="2000" dirty="0" err="1">
                <a:solidFill>
                  <a:schemeClr val="tx1"/>
                </a:solidFill>
                <a:latin typeface="Consolas" panose="020B0609020204030204" pitchFamily="49" charset="0"/>
                <a:cs typeface="Consolas" panose="020B0609020204030204" pitchFamily="49" charset="0"/>
              </a:rPr>
              <a:t>int</a:t>
            </a:r>
            <a:r>
              <a:rPr lang="en-US" sz="2000" dirty="0">
                <a:solidFill>
                  <a:schemeClr val="tx1"/>
                </a:solidFill>
                <a:latin typeface="Consolas" panose="020B0609020204030204" pitchFamily="49" charset="0"/>
                <a:cs typeface="Consolas" panose="020B0609020204030204" pitchFamily="49" charset="0"/>
              </a:rPr>
              <a:t> lot;</a:t>
            </a:r>
          </a:p>
          <a:p>
            <a:r>
              <a:rPr lang="en-US" sz="2000" dirty="0">
                <a:solidFill>
                  <a:schemeClr val="tx1"/>
                </a:solidFill>
                <a:latin typeface="Consolas" panose="020B0609020204030204" pitchFamily="49" charset="0"/>
                <a:cs typeface="Consolas" panose="020B0609020204030204" pitchFamily="49" charset="0"/>
              </a:rPr>
              <a:t> list&lt;Department&gt; </a:t>
            </a:r>
            <a:r>
              <a:rPr lang="en-US" sz="2000" dirty="0" err="1">
                <a:solidFill>
                  <a:schemeClr val="tx1"/>
                </a:solidFill>
                <a:latin typeface="Consolas" panose="020B0609020204030204" pitchFamily="49" charset="0"/>
                <a:cs typeface="Consolas" panose="020B0609020204030204" pitchFamily="49" charset="0"/>
              </a:rPr>
              <a:t>managedDepts</a:t>
            </a:r>
            <a:r>
              <a:rPr lang="en-US" sz="2000" dirty="0">
                <a:solidFill>
                  <a:schemeClr val="tx1"/>
                </a:solidFill>
                <a:latin typeface="Consolas" panose="020B0609020204030204" pitchFamily="49" charset="0"/>
                <a:cs typeface="Consolas" panose="020B0609020204030204" pitchFamily="49" charset="0"/>
              </a:rPr>
              <a:t>;</a:t>
            </a:r>
          </a:p>
          <a:p>
            <a:r>
              <a:rPr lang="en-US" sz="2000" dirty="0">
                <a:solidFill>
                  <a:schemeClr val="tx1"/>
                </a:solidFill>
                <a:latin typeface="Consolas" panose="020B0609020204030204" pitchFamily="49" charset="0"/>
                <a:cs typeface="Consolas" panose="020B0609020204030204" pitchFamily="49" charset="0"/>
              </a:rPr>
              <a:t>} </a:t>
            </a:r>
          </a:p>
        </p:txBody>
      </p:sp>
      <p:sp>
        <p:nvSpPr>
          <p:cNvPr id="53" name="Rectangle 52"/>
          <p:cNvSpPr/>
          <p:nvPr/>
        </p:nvSpPr>
        <p:spPr>
          <a:xfrm>
            <a:off x="5430813" y="3995499"/>
            <a:ext cx="4572000" cy="1938992"/>
          </a:xfrm>
          <a:prstGeom prst="rect">
            <a:avLst/>
          </a:prstGeom>
        </p:spPr>
        <p:txBody>
          <a:bodyPr>
            <a:spAutoFit/>
          </a:bodyPr>
          <a:lstStyle/>
          <a:p>
            <a:r>
              <a:rPr lang="en-US" sz="2000" dirty="0">
                <a:solidFill>
                  <a:schemeClr val="tx1"/>
                </a:solidFill>
                <a:latin typeface="Consolas" panose="020B0609020204030204" pitchFamily="49" charset="0"/>
                <a:cs typeface="Consolas" panose="020B0609020204030204" pitchFamily="49" charset="0"/>
              </a:rPr>
              <a:t>private class Department</a:t>
            </a:r>
          </a:p>
          <a:p>
            <a:r>
              <a:rPr lang="en-US" sz="2000" dirty="0">
                <a:solidFill>
                  <a:schemeClr val="tx1"/>
                </a:solidFill>
                <a:latin typeface="Consolas" panose="020B0609020204030204" pitchFamily="49" charset="0"/>
                <a:cs typeface="Consolas" panose="020B0609020204030204" pitchFamily="49" charset="0"/>
              </a:rPr>
              <a:t>{</a:t>
            </a:r>
          </a:p>
          <a:p>
            <a:r>
              <a:rPr lang="en-US" sz="2000" dirty="0">
                <a:solidFill>
                  <a:schemeClr val="tx1"/>
                </a:solidFill>
                <a:latin typeface="Consolas" panose="020B0609020204030204" pitchFamily="49" charset="0"/>
                <a:cs typeface="Consolas" panose="020B0609020204030204" pitchFamily="49" charset="0"/>
              </a:rPr>
              <a:t> </a:t>
            </a:r>
            <a:r>
              <a:rPr lang="en-US" sz="2000" dirty="0" err="1">
                <a:solidFill>
                  <a:schemeClr val="tx1"/>
                </a:solidFill>
                <a:latin typeface="Consolas" panose="020B0609020204030204" pitchFamily="49" charset="0"/>
                <a:cs typeface="Consolas" panose="020B0609020204030204" pitchFamily="49" charset="0"/>
              </a:rPr>
              <a:t>int</a:t>
            </a:r>
            <a:r>
              <a:rPr lang="en-US" sz="2000" dirty="0">
                <a:solidFill>
                  <a:schemeClr val="tx1"/>
                </a:solidFill>
                <a:latin typeface="Consolas" panose="020B0609020204030204" pitchFamily="49" charset="0"/>
                <a:cs typeface="Consolas" panose="020B0609020204030204" pitchFamily="49" charset="0"/>
              </a:rPr>
              <a:t> did;</a:t>
            </a:r>
          </a:p>
          <a:p>
            <a:r>
              <a:rPr lang="en-US" sz="2000" dirty="0">
                <a:solidFill>
                  <a:schemeClr val="tx1"/>
                </a:solidFill>
                <a:latin typeface="Consolas" panose="020B0609020204030204" pitchFamily="49" charset="0"/>
                <a:cs typeface="Consolas" panose="020B0609020204030204" pitchFamily="49" charset="0"/>
              </a:rPr>
              <a:t> string </a:t>
            </a:r>
            <a:r>
              <a:rPr lang="en-US" sz="2000" dirty="0" err="1">
                <a:solidFill>
                  <a:schemeClr val="tx1"/>
                </a:solidFill>
                <a:latin typeface="Consolas" panose="020B0609020204030204" pitchFamily="49" charset="0"/>
                <a:cs typeface="Consolas" panose="020B0609020204030204" pitchFamily="49" charset="0"/>
              </a:rPr>
              <a:t>dname</a:t>
            </a:r>
            <a:r>
              <a:rPr lang="en-US" sz="2000" dirty="0">
                <a:solidFill>
                  <a:schemeClr val="tx1"/>
                </a:solidFill>
                <a:latin typeface="Consolas" panose="020B0609020204030204" pitchFamily="49" charset="0"/>
                <a:cs typeface="Consolas" panose="020B0609020204030204" pitchFamily="49" charset="0"/>
              </a:rPr>
              <a:t>;</a:t>
            </a:r>
          </a:p>
          <a:p>
            <a:r>
              <a:rPr lang="en-US" sz="2000" dirty="0">
                <a:solidFill>
                  <a:schemeClr val="tx1"/>
                </a:solidFill>
                <a:latin typeface="Consolas" panose="020B0609020204030204" pitchFamily="49" charset="0"/>
                <a:cs typeface="Consolas" panose="020B0609020204030204" pitchFamily="49" charset="0"/>
              </a:rPr>
              <a:t> </a:t>
            </a:r>
            <a:r>
              <a:rPr lang="en-US" sz="2000" dirty="0" err="1">
                <a:solidFill>
                  <a:schemeClr val="tx1"/>
                </a:solidFill>
                <a:latin typeface="Consolas" panose="020B0609020204030204" pitchFamily="49" charset="0"/>
                <a:cs typeface="Consolas" panose="020B0609020204030204" pitchFamily="49" charset="0"/>
              </a:rPr>
              <a:t>int</a:t>
            </a:r>
            <a:r>
              <a:rPr lang="en-US" sz="2000" dirty="0">
                <a:solidFill>
                  <a:schemeClr val="tx1"/>
                </a:solidFill>
                <a:latin typeface="Consolas" panose="020B0609020204030204" pitchFamily="49" charset="0"/>
                <a:cs typeface="Consolas" panose="020B0609020204030204" pitchFamily="49" charset="0"/>
              </a:rPr>
              <a:t> budget;</a:t>
            </a:r>
          </a:p>
          <a:p>
            <a:r>
              <a:rPr lang="en-US" sz="2000" dirty="0">
                <a:solidFill>
                  <a:schemeClr val="tx1"/>
                </a:solidFill>
                <a:latin typeface="Consolas" panose="020B0609020204030204" pitchFamily="49" charset="0"/>
                <a:cs typeface="Consolas" panose="020B0609020204030204" pitchFamily="49" charset="0"/>
              </a:rPr>
              <a:t>} </a:t>
            </a:r>
          </a:p>
        </p:txBody>
      </p:sp>
      <p:sp>
        <p:nvSpPr>
          <p:cNvPr id="46" name="Line 37"/>
          <p:cNvSpPr>
            <a:spLocks noChangeShapeType="1"/>
          </p:cNvSpPr>
          <p:nvPr/>
        </p:nvSpPr>
        <p:spPr bwMode="auto">
          <a:xfrm>
            <a:off x="5186338" y="2493961"/>
            <a:ext cx="491100"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131696125"/>
      </p:ext>
    </p:extLst>
  </p:cSld>
  <p:clrMapOvr>
    <a:masterClrMapping/>
  </p:clrMapOvr>
  <p:transition>
    <p:cut/>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4"/>
          <p:cNvSpPr>
            <a:spLocks noGrp="1" noChangeArrowheads="1"/>
          </p:cNvSpPr>
          <p:nvPr>
            <p:ph type="title"/>
          </p:nvPr>
        </p:nvSpPr>
        <p:spPr>
          <a:noFill/>
        </p:spPr>
        <p:txBody>
          <a:bodyPr lIns="90488" tIns="44450" rIns="90488" bIns="44450"/>
          <a:lstStyle/>
          <a:p>
            <a:pPr eaLnBrk="1" hangingPunct="1"/>
            <a:r>
              <a:rPr lang="en-US" dirty="0"/>
              <a:t>Same data in key-value store</a:t>
            </a:r>
          </a:p>
        </p:txBody>
      </p:sp>
      <p:sp>
        <p:nvSpPr>
          <p:cNvPr id="44" name="Slide Number Placeholder 43"/>
          <p:cNvSpPr>
            <a:spLocks noGrp="1"/>
          </p:cNvSpPr>
          <p:nvPr>
            <p:ph type="sldNum" sz="quarter" idx="12"/>
          </p:nvPr>
        </p:nvSpPr>
        <p:spPr/>
        <p:txBody>
          <a:bodyPr/>
          <a:lstStyle/>
          <a:p>
            <a:pPr>
              <a:defRPr/>
            </a:pPr>
            <a:fld id="{AFD5568C-0395-417B-9097-5033DDD3C647}" type="slidenum">
              <a:rPr lang="en-US" smtClean="0"/>
              <a:pPr>
                <a:defRPr/>
              </a:pPr>
              <a:t>68</a:t>
            </a:fld>
            <a:endParaRPr lang="en-US"/>
          </a:p>
        </p:txBody>
      </p:sp>
      <p:sp>
        <p:nvSpPr>
          <p:cNvPr id="57346" name="Rectangle 2"/>
          <p:cNvSpPr>
            <a:spLocks noChangeArrowheads="1"/>
          </p:cNvSpPr>
          <p:nvPr/>
        </p:nvSpPr>
        <p:spPr bwMode="auto">
          <a:xfrm>
            <a:off x="946150" y="61341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l-GR"/>
          </a:p>
        </p:txBody>
      </p:sp>
      <p:sp>
        <p:nvSpPr>
          <p:cNvPr id="57348" name="Freeform 10"/>
          <p:cNvSpPr>
            <a:spLocks/>
          </p:cNvSpPr>
          <p:nvPr/>
        </p:nvSpPr>
        <p:spPr bwMode="auto">
          <a:xfrm>
            <a:off x="5326038" y="1449611"/>
            <a:ext cx="720725" cy="519112"/>
          </a:xfrm>
          <a:custGeom>
            <a:avLst/>
            <a:gdLst>
              <a:gd name="T0" fmla="*/ 2147483647 w 454"/>
              <a:gd name="T1" fmla="*/ 2147483647 h 327"/>
              <a:gd name="T2" fmla="*/ 2147483647 w 454"/>
              <a:gd name="T3" fmla="*/ 2147483647 h 327"/>
              <a:gd name="T4" fmla="*/ 2147483647 w 454"/>
              <a:gd name="T5" fmla="*/ 2147483647 h 327"/>
              <a:gd name="T6" fmla="*/ 2147483647 w 454"/>
              <a:gd name="T7" fmla="*/ 2147483647 h 327"/>
              <a:gd name="T8" fmla="*/ 2147483647 w 454"/>
              <a:gd name="T9" fmla="*/ 2147483647 h 327"/>
              <a:gd name="T10" fmla="*/ 2147483647 w 454"/>
              <a:gd name="T11" fmla="*/ 2147483647 h 327"/>
              <a:gd name="T12" fmla="*/ 2147483647 w 454"/>
              <a:gd name="T13" fmla="*/ 2147483647 h 327"/>
              <a:gd name="T14" fmla="*/ 2147483647 w 454"/>
              <a:gd name="T15" fmla="*/ 2147483647 h 327"/>
              <a:gd name="T16" fmla="*/ 2147483647 w 454"/>
              <a:gd name="T17" fmla="*/ 0 h 327"/>
              <a:gd name="T18" fmla="*/ 2147483647 w 454"/>
              <a:gd name="T19" fmla="*/ 0 h 327"/>
              <a:gd name="T20" fmla="*/ 2147483647 w 454"/>
              <a:gd name="T21" fmla="*/ 2147483647 h 327"/>
              <a:gd name="T22" fmla="*/ 2147483647 w 454"/>
              <a:gd name="T23" fmla="*/ 2147483647 h 327"/>
              <a:gd name="T24" fmla="*/ 2147483647 w 454"/>
              <a:gd name="T25" fmla="*/ 2147483647 h 327"/>
              <a:gd name="T26" fmla="*/ 2147483647 w 454"/>
              <a:gd name="T27" fmla="*/ 2147483647 h 327"/>
              <a:gd name="T28" fmla="*/ 2147483647 w 454"/>
              <a:gd name="T29" fmla="*/ 2147483647 h 327"/>
              <a:gd name="T30" fmla="*/ 2147483647 w 454"/>
              <a:gd name="T31" fmla="*/ 2147483647 h 327"/>
              <a:gd name="T32" fmla="*/ 2147483647 w 454"/>
              <a:gd name="T33" fmla="*/ 2147483647 h 327"/>
              <a:gd name="T34" fmla="*/ 2147483647 w 454"/>
              <a:gd name="T35" fmla="*/ 2147483647 h 327"/>
              <a:gd name="T36" fmla="*/ 2147483647 w 454"/>
              <a:gd name="T37" fmla="*/ 2147483647 h 327"/>
              <a:gd name="T38" fmla="*/ 2147483647 w 454"/>
              <a:gd name="T39" fmla="*/ 2147483647 h 327"/>
              <a:gd name="T40" fmla="*/ 2147483647 w 454"/>
              <a:gd name="T41" fmla="*/ 2147483647 h 327"/>
              <a:gd name="T42" fmla="*/ 2147483647 w 454"/>
              <a:gd name="T43" fmla="*/ 2147483647 h 327"/>
              <a:gd name="T44" fmla="*/ 2147483647 w 454"/>
              <a:gd name="T45" fmla="*/ 2147483647 h 327"/>
              <a:gd name="T46" fmla="*/ 2147483647 w 454"/>
              <a:gd name="T47" fmla="*/ 2147483647 h 327"/>
              <a:gd name="T48" fmla="*/ 2147483647 w 454"/>
              <a:gd name="T49" fmla="*/ 2147483647 h 327"/>
              <a:gd name="T50" fmla="*/ 2147483647 w 454"/>
              <a:gd name="T51" fmla="*/ 2147483647 h 327"/>
              <a:gd name="T52" fmla="*/ 2147483647 w 454"/>
              <a:gd name="T53" fmla="*/ 2147483647 h 327"/>
              <a:gd name="T54" fmla="*/ 2147483647 w 454"/>
              <a:gd name="T55" fmla="*/ 2147483647 h 327"/>
              <a:gd name="T56" fmla="*/ 2147483647 w 454"/>
              <a:gd name="T57" fmla="*/ 2147483647 h 327"/>
              <a:gd name="T58" fmla="*/ 2147483647 w 454"/>
              <a:gd name="T59" fmla="*/ 2147483647 h 327"/>
              <a:gd name="T60" fmla="*/ 2147483647 w 454"/>
              <a:gd name="T61" fmla="*/ 2147483647 h 327"/>
              <a:gd name="T62" fmla="*/ 2147483647 w 454"/>
              <a:gd name="T63" fmla="*/ 2147483647 h 327"/>
              <a:gd name="T64" fmla="*/ 2147483647 w 454"/>
              <a:gd name="T65" fmla="*/ 2147483647 h 327"/>
              <a:gd name="T66" fmla="*/ 2147483647 w 454"/>
              <a:gd name="T67" fmla="*/ 2147483647 h 327"/>
              <a:gd name="T68" fmla="*/ 2147483647 w 454"/>
              <a:gd name="T69" fmla="*/ 2147483647 h 327"/>
              <a:gd name="T70" fmla="*/ 2147483647 w 454"/>
              <a:gd name="T71" fmla="*/ 214748364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1" y="148"/>
                </a:lnTo>
                <a:lnTo>
                  <a:pt x="448" y="134"/>
                </a:lnTo>
                <a:lnTo>
                  <a:pt x="445" y="120"/>
                </a:lnTo>
                <a:lnTo>
                  <a:pt x="439" y="106"/>
                </a:lnTo>
                <a:lnTo>
                  <a:pt x="431" y="94"/>
                </a:lnTo>
                <a:lnTo>
                  <a:pt x="422" y="80"/>
                </a:lnTo>
                <a:lnTo>
                  <a:pt x="411" y="68"/>
                </a:lnTo>
                <a:lnTo>
                  <a:pt x="399" y="57"/>
                </a:lnTo>
                <a:lnTo>
                  <a:pt x="386" y="47"/>
                </a:lnTo>
                <a:lnTo>
                  <a:pt x="372" y="37"/>
                </a:lnTo>
                <a:lnTo>
                  <a:pt x="356" y="29"/>
                </a:lnTo>
                <a:lnTo>
                  <a:pt x="339" y="21"/>
                </a:lnTo>
                <a:lnTo>
                  <a:pt x="322" y="15"/>
                </a:lnTo>
                <a:lnTo>
                  <a:pt x="303"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5" y="47"/>
                </a:lnTo>
                <a:lnTo>
                  <a:pt x="53" y="57"/>
                </a:lnTo>
                <a:lnTo>
                  <a:pt x="40" y="68"/>
                </a:lnTo>
                <a:lnTo>
                  <a:pt x="29" y="80"/>
                </a:lnTo>
                <a:lnTo>
                  <a:pt x="21" y="94"/>
                </a:lnTo>
                <a:lnTo>
                  <a:pt x="13" y="106"/>
                </a:lnTo>
                <a:lnTo>
                  <a:pt x="7" y="120"/>
                </a:lnTo>
                <a:lnTo>
                  <a:pt x="3" y="134"/>
                </a:lnTo>
                <a:lnTo>
                  <a:pt x="1" y="148"/>
                </a:lnTo>
                <a:lnTo>
                  <a:pt x="0" y="163"/>
                </a:lnTo>
                <a:lnTo>
                  <a:pt x="1" y="177"/>
                </a:lnTo>
                <a:lnTo>
                  <a:pt x="3" y="191"/>
                </a:lnTo>
                <a:lnTo>
                  <a:pt x="7" y="205"/>
                </a:lnTo>
                <a:lnTo>
                  <a:pt x="13" y="217"/>
                </a:lnTo>
                <a:lnTo>
                  <a:pt x="21" y="231"/>
                </a:lnTo>
                <a:lnTo>
                  <a:pt x="29" y="244"/>
                </a:lnTo>
                <a:lnTo>
                  <a:pt x="40" y="255"/>
                </a:lnTo>
                <a:lnTo>
                  <a:pt x="53" y="266"/>
                </a:lnTo>
                <a:lnTo>
                  <a:pt x="65" y="278"/>
                </a:lnTo>
                <a:lnTo>
                  <a:pt x="80" y="288"/>
                </a:lnTo>
                <a:lnTo>
                  <a:pt x="96" y="296"/>
                </a:lnTo>
                <a:lnTo>
                  <a:pt x="113" y="303"/>
                </a:lnTo>
                <a:lnTo>
                  <a:pt x="130" y="310"/>
                </a:lnTo>
                <a:lnTo>
                  <a:pt x="148" y="316"/>
                </a:lnTo>
                <a:lnTo>
                  <a:pt x="167" y="320"/>
                </a:lnTo>
                <a:lnTo>
                  <a:pt x="186" y="323"/>
                </a:lnTo>
                <a:lnTo>
                  <a:pt x="206" y="326"/>
                </a:lnTo>
                <a:lnTo>
                  <a:pt x="225" y="326"/>
                </a:lnTo>
                <a:lnTo>
                  <a:pt x="246" y="326"/>
                </a:lnTo>
                <a:lnTo>
                  <a:pt x="265" y="323"/>
                </a:lnTo>
                <a:lnTo>
                  <a:pt x="285" y="320"/>
                </a:lnTo>
                <a:lnTo>
                  <a:pt x="303" y="316"/>
                </a:lnTo>
                <a:lnTo>
                  <a:pt x="322" y="310"/>
                </a:lnTo>
                <a:lnTo>
                  <a:pt x="339" y="303"/>
                </a:lnTo>
                <a:lnTo>
                  <a:pt x="356" y="296"/>
                </a:lnTo>
                <a:lnTo>
                  <a:pt x="372" y="288"/>
                </a:lnTo>
                <a:lnTo>
                  <a:pt x="386" y="278"/>
                </a:lnTo>
                <a:lnTo>
                  <a:pt x="399" y="266"/>
                </a:lnTo>
                <a:lnTo>
                  <a:pt x="411" y="255"/>
                </a:lnTo>
                <a:lnTo>
                  <a:pt x="422" y="244"/>
                </a:lnTo>
                <a:lnTo>
                  <a:pt x="431" y="231"/>
                </a:lnTo>
                <a:lnTo>
                  <a:pt x="439" y="217"/>
                </a:lnTo>
                <a:lnTo>
                  <a:pt x="445" y="205"/>
                </a:lnTo>
                <a:lnTo>
                  <a:pt x="448" y="191"/>
                </a:lnTo>
                <a:lnTo>
                  <a:pt x="451" y="177"/>
                </a:lnTo>
                <a:lnTo>
                  <a:pt x="453"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49" name="Freeform 11"/>
          <p:cNvSpPr>
            <a:spLocks/>
          </p:cNvSpPr>
          <p:nvPr/>
        </p:nvSpPr>
        <p:spPr bwMode="auto">
          <a:xfrm>
            <a:off x="6645250" y="1471836"/>
            <a:ext cx="912813" cy="496887"/>
          </a:xfrm>
          <a:custGeom>
            <a:avLst/>
            <a:gdLst>
              <a:gd name="T0" fmla="*/ 2147483647 w 575"/>
              <a:gd name="T1" fmla="*/ 2147483647 h 313"/>
              <a:gd name="T2" fmla="*/ 2147483647 w 575"/>
              <a:gd name="T3" fmla="*/ 2147483647 h 313"/>
              <a:gd name="T4" fmla="*/ 2147483647 w 575"/>
              <a:gd name="T5" fmla="*/ 2147483647 h 313"/>
              <a:gd name="T6" fmla="*/ 2147483647 w 575"/>
              <a:gd name="T7" fmla="*/ 2147483647 h 313"/>
              <a:gd name="T8" fmla="*/ 2147483647 w 575"/>
              <a:gd name="T9" fmla="*/ 2147483647 h 313"/>
              <a:gd name="T10" fmla="*/ 2147483647 w 575"/>
              <a:gd name="T11" fmla="*/ 2147483647 h 313"/>
              <a:gd name="T12" fmla="*/ 2147483647 w 575"/>
              <a:gd name="T13" fmla="*/ 2147483647 h 313"/>
              <a:gd name="T14" fmla="*/ 2147483647 w 575"/>
              <a:gd name="T15" fmla="*/ 2147483647 h 313"/>
              <a:gd name="T16" fmla="*/ 2147483647 w 575"/>
              <a:gd name="T17" fmla="*/ 2147483647 h 313"/>
              <a:gd name="T18" fmla="*/ 2147483647 w 575"/>
              <a:gd name="T19" fmla="*/ 2147483647 h 313"/>
              <a:gd name="T20" fmla="*/ 2147483647 w 575"/>
              <a:gd name="T21" fmla="*/ 2147483647 h 313"/>
              <a:gd name="T22" fmla="*/ 2147483647 w 575"/>
              <a:gd name="T23" fmla="*/ 2147483647 h 313"/>
              <a:gd name="T24" fmla="*/ 2147483647 w 575"/>
              <a:gd name="T25" fmla="*/ 2147483647 h 313"/>
              <a:gd name="T26" fmla="*/ 2147483647 w 575"/>
              <a:gd name="T27" fmla="*/ 2147483647 h 313"/>
              <a:gd name="T28" fmla="*/ 2147483647 w 575"/>
              <a:gd name="T29" fmla="*/ 2147483647 h 313"/>
              <a:gd name="T30" fmla="*/ 2147483647 w 575"/>
              <a:gd name="T31" fmla="*/ 2147483647 h 313"/>
              <a:gd name="T32" fmla="*/ 2147483647 w 575"/>
              <a:gd name="T33" fmla="*/ 2147483647 h 313"/>
              <a:gd name="T34" fmla="*/ 2147483647 w 575"/>
              <a:gd name="T35" fmla="*/ 2147483647 h 313"/>
              <a:gd name="T36" fmla="*/ 2147483647 w 575"/>
              <a:gd name="T37" fmla="*/ 2147483647 h 313"/>
              <a:gd name="T38" fmla="*/ 2147483647 w 575"/>
              <a:gd name="T39" fmla="*/ 2147483647 h 313"/>
              <a:gd name="T40" fmla="*/ 2147483647 w 575"/>
              <a:gd name="T41" fmla="*/ 2147483647 h 313"/>
              <a:gd name="T42" fmla="*/ 2147483647 w 575"/>
              <a:gd name="T43" fmla="*/ 2147483647 h 313"/>
              <a:gd name="T44" fmla="*/ 2147483647 w 575"/>
              <a:gd name="T45" fmla="*/ 2147483647 h 313"/>
              <a:gd name="T46" fmla="*/ 2147483647 w 575"/>
              <a:gd name="T47" fmla="*/ 2147483647 h 313"/>
              <a:gd name="T48" fmla="*/ 2147483647 w 575"/>
              <a:gd name="T49" fmla="*/ 2147483647 h 313"/>
              <a:gd name="T50" fmla="*/ 2147483647 w 575"/>
              <a:gd name="T51" fmla="*/ 2147483647 h 313"/>
              <a:gd name="T52" fmla="*/ 2147483647 w 575"/>
              <a:gd name="T53" fmla="*/ 0 h 313"/>
              <a:gd name="T54" fmla="*/ 2147483647 w 575"/>
              <a:gd name="T55" fmla="*/ 0 h 313"/>
              <a:gd name="T56" fmla="*/ 2147483647 w 575"/>
              <a:gd name="T57" fmla="*/ 2147483647 h 313"/>
              <a:gd name="T58" fmla="*/ 2147483647 w 575"/>
              <a:gd name="T59" fmla="*/ 2147483647 h 313"/>
              <a:gd name="T60" fmla="*/ 2147483647 w 575"/>
              <a:gd name="T61" fmla="*/ 2147483647 h 313"/>
              <a:gd name="T62" fmla="*/ 2147483647 w 575"/>
              <a:gd name="T63" fmla="*/ 2147483647 h 313"/>
              <a:gd name="T64" fmla="*/ 2147483647 w 575"/>
              <a:gd name="T65" fmla="*/ 2147483647 h 313"/>
              <a:gd name="T66" fmla="*/ 2147483647 w 575"/>
              <a:gd name="T67" fmla="*/ 2147483647 h 313"/>
              <a:gd name="T68" fmla="*/ 2147483647 w 575"/>
              <a:gd name="T69" fmla="*/ 2147483647 h 313"/>
              <a:gd name="T70" fmla="*/ 2147483647 w 575"/>
              <a:gd name="T71" fmla="*/ 2147483647 h 31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75"/>
              <a:gd name="T109" fmla="*/ 0 h 313"/>
              <a:gd name="T110" fmla="*/ 575 w 575"/>
              <a:gd name="T111" fmla="*/ 313 h 31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75" h="313">
                <a:moveTo>
                  <a:pt x="0" y="156"/>
                </a:moveTo>
                <a:lnTo>
                  <a:pt x="1" y="169"/>
                </a:lnTo>
                <a:lnTo>
                  <a:pt x="5" y="182"/>
                </a:lnTo>
                <a:lnTo>
                  <a:pt x="9" y="196"/>
                </a:lnTo>
                <a:lnTo>
                  <a:pt x="17" y="208"/>
                </a:lnTo>
                <a:lnTo>
                  <a:pt x="28" y="221"/>
                </a:lnTo>
                <a:lnTo>
                  <a:pt x="38" y="234"/>
                </a:lnTo>
                <a:lnTo>
                  <a:pt x="52" y="244"/>
                </a:lnTo>
                <a:lnTo>
                  <a:pt x="67" y="255"/>
                </a:lnTo>
                <a:lnTo>
                  <a:pt x="84" y="266"/>
                </a:lnTo>
                <a:lnTo>
                  <a:pt x="103" y="275"/>
                </a:lnTo>
                <a:lnTo>
                  <a:pt x="123" y="283"/>
                </a:lnTo>
                <a:lnTo>
                  <a:pt x="143" y="290"/>
                </a:lnTo>
                <a:lnTo>
                  <a:pt x="165" y="297"/>
                </a:lnTo>
                <a:lnTo>
                  <a:pt x="189" y="302"/>
                </a:lnTo>
                <a:lnTo>
                  <a:pt x="213" y="306"/>
                </a:lnTo>
                <a:lnTo>
                  <a:pt x="237" y="309"/>
                </a:lnTo>
                <a:lnTo>
                  <a:pt x="262" y="312"/>
                </a:lnTo>
                <a:lnTo>
                  <a:pt x="287" y="312"/>
                </a:lnTo>
                <a:lnTo>
                  <a:pt x="311" y="312"/>
                </a:lnTo>
                <a:lnTo>
                  <a:pt x="337" y="309"/>
                </a:lnTo>
                <a:lnTo>
                  <a:pt x="361" y="306"/>
                </a:lnTo>
                <a:lnTo>
                  <a:pt x="385" y="302"/>
                </a:lnTo>
                <a:lnTo>
                  <a:pt x="408" y="297"/>
                </a:lnTo>
                <a:lnTo>
                  <a:pt x="431" y="290"/>
                </a:lnTo>
                <a:lnTo>
                  <a:pt x="451" y="283"/>
                </a:lnTo>
                <a:lnTo>
                  <a:pt x="471" y="275"/>
                </a:lnTo>
                <a:lnTo>
                  <a:pt x="490" y="266"/>
                </a:lnTo>
                <a:lnTo>
                  <a:pt x="506" y="255"/>
                </a:lnTo>
                <a:lnTo>
                  <a:pt x="522" y="244"/>
                </a:lnTo>
                <a:lnTo>
                  <a:pt x="536" y="234"/>
                </a:lnTo>
                <a:lnTo>
                  <a:pt x="547" y="221"/>
                </a:lnTo>
                <a:lnTo>
                  <a:pt x="556" y="208"/>
                </a:lnTo>
                <a:lnTo>
                  <a:pt x="564" y="196"/>
                </a:lnTo>
                <a:lnTo>
                  <a:pt x="569" y="182"/>
                </a:lnTo>
                <a:lnTo>
                  <a:pt x="572" y="169"/>
                </a:lnTo>
                <a:lnTo>
                  <a:pt x="574" y="156"/>
                </a:lnTo>
                <a:lnTo>
                  <a:pt x="572" y="141"/>
                </a:lnTo>
                <a:lnTo>
                  <a:pt x="569" y="129"/>
                </a:lnTo>
                <a:lnTo>
                  <a:pt x="564" y="114"/>
                </a:lnTo>
                <a:lnTo>
                  <a:pt x="556" y="102"/>
                </a:lnTo>
                <a:lnTo>
                  <a:pt x="547" y="90"/>
                </a:lnTo>
                <a:lnTo>
                  <a:pt x="536" y="76"/>
                </a:lnTo>
                <a:lnTo>
                  <a:pt x="522" y="65"/>
                </a:lnTo>
                <a:lnTo>
                  <a:pt x="506" y="55"/>
                </a:lnTo>
                <a:lnTo>
                  <a:pt x="490" y="45"/>
                </a:lnTo>
                <a:lnTo>
                  <a:pt x="471" y="36"/>
                </a:lnTo>
                <a:lnTo>
                  <a:pt x="451" y="26"/>
                </a:lnTo>
                <a:lnTo>
                  <a:pt x="431" y="20"/>
                </a:lnTo>
                <a:lnTo>
                  <a:pt x="408" y="14"/>
                </a:lnTo>
                <a:lnTo>
                  <a:pt x="385" y="8"/>
                </a:lnTo>
                <a:lnTo>
                  <a:pt x="361" y="5"/>
                </a:lnTo>
                <a:lnTo>
                  <a:pt x="337" y="1"/>
                </a:lnTo>
                <a:lnTo>
                  <a:pt x="311" y="0"/>
                </a:lnTo>
                <a:lnTo>
                  <a:pt x="287" y="0"/>
                </a:lnTo>
                <a:lnTo>
                  <a:pt x="262" y="0"/>
                </a:lnTo>
                <a:lnTo>
                  <a:pt x="237" y="1"/>
                </a:lnTo>
                <a:lnTo>
                  <a:pt x="212" y="5"/>
                </a:lnTo>
                <a:lnTo>
                  <a:pt x="189" y="9"/>
                </a:lnTo>
                <a:lnTo>
                  <a:pt x="165" y="14"/>
                </a:lnTo>
                <a:lnTo>
                  <a:pt x="143" y="20"/>
                </a:lnTo>
                <a:lnTo>
                  <a:pt x="123" y="28"/>
                </a:lnTo>
                <a:lnTo>
                  <a:pt x="102" y="36"/>
                </a:lnTo>
                <a:lnTo>
                  <a:pt x="84" y="45"/>
                </a:lnTo>
                <a:lnTo>
                  <a:pt x="67" y="55"/>
                </a:lnTo>
                <a:lnTo>
                  <a:pt x="52" y="65"/>
                </a:lnTo>
                <a:lnTo>
                  <a:pt x="38" y="78"/>
                </a:lnTo>
                <a:lnTo>
                  <a:pt x="28" y="90"/>
                </a:lnTo>
                <a:lnTo>
                  <a:pt x="17" y="102"/>
                </a:lnTo>
                <a:lnTo>
                  <a:pt x="9" y="115"/>
                </a:lnTo>
                <a:lnTo>
                  <a:pt x="5" y="129"/>
                </a:lnTo>
                <a:lnTo>
                  <a:pt x="1" y="142"/>
                </a:lnTo>
                <a:lnTo>
                  <a:pt x="0" y="15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350" name="Group 12"/>
          <p:cNvGrpSpPr>
            <a:grpSpLocks/>
          </p:cNvGrpSpPr>
          <p:nvPr/>
        </p:nvGrpSpPr>
        <p:grpSpPr bwMode="auto">
          <a:xfrm>
            <a:off x="5895950" y="1068611"/>
            <a:ext cx="939800" cy="519112"/>
            <a:chOff x="4713" y="1060"/>
            <a:chExt cx="592" cy="327"/>
          </a:xfrm>
        </p:grpSpPr>
        <p:sp>
          <p:nvSpPr>
            <p:cNvPr id="57385" name="Freeform 13"/>
            <p:cNvSpPr>
              <a:spLocks/>
            </p:cNvSpPr>
            <p:nvPr/>
          </p:nvSpPr>
          <p:spPr bwMode="auto">
            <a:xfrm>
              <a:off x="4713" y="1060"/>
              <a:ext cx="592" cy="327"/>
            </a:xfrm>
            <a:custGeom>
              <a:avLst/>
              <a:gdLst>
                <a:gd name="T0" fmla="*/ 589 w 592"/>
                <a:gd name="T1" fmla="*/ 148 h 327"/>
                <a:gd name="T2" fmla="*/ 581 w 592"/>
                <a:gd name="T3" fmla="*/ 120 h 327"/>
                <a:gd name="T4" fmla="*/ 563 w 592"/>
                <a:gd name="T5" fmla="*/ 94 h 327"/>
                <a:gd name="T6" fmla="*/ 538 w 592"/>
                <a:gd name="T7" fmla="*/ 68 h 327"/>
                <a:gd name="T8" fmla="*/ 505 w 592"/>
                <a:gd name="T9" fmla="*/ 46 h 327"/>
                <a:gd name="T10" fmla="*/ 465 w 592"/>
                <a:gd name="T11" fmla="*/ 29 h 327"/>
                <a:gd name="T12" fmla="*/ 420 w 592"/>
                <a:gd name="T13" fmla="*/ 14 h 327"/>
                <a:gd name="T14" fmla="*/ 372 w 592"/>
                <a:gd name="T15" fmla="*/ 4 h 327"/>
                <a:gd name="T16" fmla="*/ 321 w 592"/>
                <a:gd name="T17" fmla="*/ 0 h 327"/>
                <a:gd name="T18" fmla="*/ 269 w 592"/>
                <a:gd name="T19" fmla="*/ 0 h 327"/>
                <a:gd name="T20" fmla="*/ 218 w 592"/>
                <a:gd name="T21" fmla="*/ 4 h 327"/>
                <a:gd name="T22" fmla="*/ 170 w 592"/>
                <a:gd name="T23" fmla="*/ 14 h 327"/>
                <a:gd name="T24" fmla="*/ 125 w 592"/>
                <a:gd name="T25" fmla="*/ 29 h 327"/>
                <a:gd name="T26" fmla="*/ 85 w 592"/>
                <a:gd name="T27" fmla="*/ 46 h 327"/>
                <a:gd name="T28" fmla="*/ 53 w 592"/>
                <a:gd name="T29" fmla="*/ 68 h 327"/>
                <a:gd name="T30" fmla="*/ 27 w 592"/>
                <a:gd name="T31" fmla="*/ 94 h 327"/>
                <a:gd name="T32" fmla="*/ 9 w 592"/>
                <a:gd name="T33" fmla="*/ 120 h 327"/>
                <a:gd name="T34" fmla="*/ 1 w 592"/>
                <a:gd name="T35" fmla="*/ 148 h 327"/>
                <a:gd name="T36" fmla="*/ 1 w 592"/>
                <a:gd name="T37" fmla="*/ 177 h 327"/>
                <a:gd name="T38" fmla="*/ 9 w 592"/>
                <a:gd name="T39" fmla="*/ 205 h 327"/>
                <a:gd name="T40" fmla="*/ 27 w 592"/>
                <a:gd name="T41" fmla="*/ 231 h 327"/>
                <a:gd name="T42" fmla="*/ 53 w 592"/>
                <a:gd name="T43" fmla="*/ 257 h 327"/>
                <a:gd name="T44" fmla="*/ 85 w 592"/>
                <a:gd name="T45" fmla="*/ 278 h 327"/>
                <a:gd name="T46" fmla="*/ 125 w 592"/>
                <a:gd name="T47" fmla="*/ 296 h 327"/>
                <a:gd name="T48" fmla="*/ 170 w 592"/>
                <a:gd name="T49" fmla="*/ 310 h 327"/>
                <a:gd name="T50" fmla="*/ 218 w 592"/>
                <a:gd name="T51" fmla="*/ 320 h 327"/>
                <a:gd name="T52" fmla="*/ 269 w 592"/>
                <a:gd name="T53" fmla="*/ 326 h 327"/>
                <a:gd name="T54" fmla="*/ 321 w 592"/>
                <a:gd name="T55" fmla="*/ 326 h 327"/>
                <a:gd name="T56" fmla="*/ 372 w 592"/>
                <a:gd name="T57" fmla="*/ 320 h 327"/>
                <a:gd name="T58" fmla="*/ 420 w 592"/>
                <a:gd name="T59" fmla="*/ 310 h 327"/>
                <a:gd name="T60" fmla="*/ 465 w 592"/>
                <a:gd name="T61" fmla="*/ 296 h 327"/>
                <a:gd name="T62" fmla="*/ 505 w 592"/>
                <a:gd name="T63" fmla="*/ 278 h 327"/>
                <a:gd name="T64" fmla="*/ 538 w 592"/>
                <a:gd name="T65" fmla="*/ 257 h 327"/>
                <a:gd name="T66" fmla="*/ 563 w 592"/>
                <a:gd name="T67" fmla="*/ 231 h 327"/>
                <a:gd name="T68" fmla="*/ 581 w 592"/>
                <a:gd name="T69" fmla="*/ 205 h 327"/>
                <a:gd name="T70" fmla="*/ 589 w 592"/>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92"/>
                <a:gd name="T109" fmla="*/ 0 h 327"/>
                <a:gd name="T110" fmla="*/ 592 w 592"/>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92" h="327">
                  <a:moveTo>
                    <a:pt x="591" y="163"/>
                  </a:moveTo>
                  <a:lnTo>
                    <a:pt x="589" y="148"/>
                  </a:lnTo>
                  <a:lnTo>
                    <a:pt x="586" y="133"/>
                  </a:lnTo>
                  <a:lnTo>
                    <a:pt x="581" y="120"/>
                  </a:lnTo>
                  <a:lnTo>
                    <a:pt x="573" y="106"/>
                  </a:lnTo>
                  <a:lnTo>
                    <a:pt x="563" y="94"/>
                  </a:lnTo>
                  <a:lnTo>
                    <a:pt x="550" y="81"/>
                  </a:lnTo>
                  <a:lnTo>
                    <a:pt x="538" y="68"/>
                  </a:lnTo>
                  <a:lnTo>
                    <a:pt x="521" y="57"/>
                  </a:lnTo>
                  <a:lnTo>
                    <a:pt x="505" y="46"/>
                  </a:lnTo>
                  <a:lnTo>
                    <a:pt x="485" y="37"/>
                  </a:lnTo>
                  <a:lnTo>
                    <a:pt x="465" y="29"/>
                  </a:lnTo>
                  <a:lnTo>
                    <a:pt x="442" y="21"/>
                  </a:lnTo>
                  <a:lnTo>
                    <a:pt x="420" y="14"/>
                  </a:lnTo>
                  <a:lnTo>
                    <a:pt x="395" y="9"/>
                  </a:lnTo>
                  <a:lnTo>
                    <a:pt x="372" y="4"/>
                  </a:lnTo>
                  <a:lnTo>
                    <a:pt x="347" y="1"/>
                  </a:lnTo>
                  <a:lnTo>
                    <a:pt x="321" y="0"/>
                  </a:lnTo>
                  <a:lnTo>
                    <a:pt x="294" y="0"/>
                  </a:lnTo>
                  <a:lnTo>
                    <a:pt x="269" y="0"/>
                  </a:lnTo>
                  <a:lnTo>
                    <a:pt x="243" y="1"/>
                  </a:lnTo>
                  <a:lnTo>
                    <a:pt x="218" y="4"/>
                  </a:lnTo>
                  <a:lnTo>
                    <a:pt x="195" y="9"/>
                  </a:lnTo>
                  <a:lnTo>
                    <a:pt x="170" y="14"/>
                  </a:lnTo>
                  <a:lnTo>
                    <a:pt x="148" y="21"/>
                  </a:lnTo>
                  <a:lnTo>
                    <a:pt x="125" y="29"/>
                  </a:lnTo>
                  <a:lnTo>
                    <a:pt x="105" y="37"/>
                  </a:lnTo>
                  <a:lnTo>
                    <a:pt x="85" y="46"/>
                  </a:lnTo>
                  <a:lnTo>
                    <a:pt x="69" y="57"/>
                  </a:lnTo>
                  <a:lnTo>
                    <a:pt x="53" y="68"/>
                  </a:lnTo>
                  <a:lnTo>
                    <a:pt x="40" y="81"/>
                  </a:lnTo>
                  <a:lnTo>
                    <a:pt x="27" y="94"/>
                  </a:lnTo>
                  <a:lnTo>
                    <a:pt x="17" y="106"/>
                  </a:lnTo>
                  <a:lnTo>
                    <a:pt x="9" y="120"/>
                  </a:lnTo>
                  <a:lnTo>
                    <a:pt x="4" y="133"/>
                  </a:lnTo>
                  <a:lnTo>
                    <a:pt x="1" y="148"/>
                  </a:lnTo>
                  <a:lnTo>
                    <a:pt x="0" y="163"/>
                  </a:lnTo>
                  <a:lnTo>
                    <a:pt x="1" y="177"/>
                  </a:lnTo>
                  <a:lnTo>
                    <a:pt x="4" y="191"/>
                  </a:lnTo>
                  <a:lnTo>
                    <a:pt x="9" y="205"/>
                  </a:lnTo>
                  <a:lnTo>
                    <a:pt x="17" y="219"/>
                  </a:lnTo>
                  <a:lnTo>
                    <a:pt x="27" y="231"/>
                  </a:lnTo>
                  <a:lnTo>
                    <a:pt x="40" y="244"/>
                  </a:lnTo>
                  <a:lnTo>
                    <a:pt x="53" y="257"/>
                  </a:lnTo>
                  <a:lnTo>
                    <a:pt x="69" y="268"/>
                  </a:lnTo>
                  <a:lnTo>
                    <a:pt x="85" y="278"/>
                  </a:lnTo>
                  <a:lnTo>
                    <a:pt x="105" y="288"/>
                  </a:lnTo>
                  <a:lnTo>
                    <a:pt x="125" y="296"/>
                  </a:lnTo>
                  <a:lnTo>
                    <a:pt x="148" y="304"/>
                  </a:lnTo>
                  <a:lnTo>
                    <a:pt x="170" y="310"/>
                  </a:lnTo>
                  <a:lnTo>
                    <a:pt x="195" y="316"/>
                  </a:lnTo>
                  <a:lnTo>
                    <a:pt x="218" y="320"/>
                  </a:lnTo>
                  <a:lnTo>
                    <a:pt x="243" y="324"/>
                  </a:lnTo>
                  <a:lnTo>
                    <a:pt x="269" y="326"/>
                  </a:lnTo>
                  <a:lnTo>
                    <a:pt x="294" y="326"/>
                  </a:lnTo>
                  <a:lnTo>
                    <a:pt x="321" y="326"/>
                  </a:lnTo>
                  <a:lnTo>
                    <a:pt x="347" y="324"/>
                  </a:lnTo>
                  <a:lnTo>
                    <a:pt x="372" y="320"/>
                  </a:lnTo>
                  <a:lnTo>
                    <a:pt x="395" y="316"/>
                  </a:lnTo>
                  <a:lnTo>
                    <a:pt x="420" y="310"/>
                  </a:lnTo>
                  <a:lnTo>
                    <a:pt x="442" y="304"/>
                  </a:lnTo>
                  <a:lnTo>
                    <a:pt x="465" y="296"/>
                  </a:lnTo>
                  <a:lnTo>
                    <a:pt x="485" y="288"/>
                  </a:lnTo>
                  <a:lnTo>
                    <a:pt x="505" y="278"/>
                  </a:lnTo>
                  <a:lnTo>
                    <a:pt x="521" y="268"/>
                  </a:lnTo>
                  <a:lnTo>
                    <a:pt x="538" y="257"/>
                  </a:lnTo>
                  <a:lnTo>
                    <a:pt x="550" y="244"/>
                  </a:lnTo>
                  <a:lnTo>
                    <a:pt x="563" y="231"/>
                  </a:lnTo>
                  <a:lnTo>
                    <a:pt x="573" y="219"/>
                  </a:lnTo>
                  <a:lnTo>
                    <a:pt x="581" y="205"/>
                  </a:lnTo>
                  <a:lnTo>
                    <a:pt x="586" y="191"/>
                  </a:lnTo>
                  <a:lnTo>
                    <a:pt x="589" y="177"/>
                  </a:lnTo>
                  <a:lnTo>
                    <a:pt x="591"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86" name="Rectangle 14"/>
            <p:cNvSpPr>
              <a:spLocks noChangeArrowheads="1"/>
            </p:cNvSpPr>
            <p:nvPr/>
          </p:nvSpPr>
          <p:spPr bwMode="auto">
            <a:xfrm>
              <a:off x="4741" y="1103"/>
              <a:ext cx="527"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dname</a:t>
              </a:r>
            </a:p>
          </p:txBody>
        </p:sp>
      </p:grpSp>
      <p:sp>
        <p:nvSpPr>
          <p:cNvPr id="57351" name="Rectangle 15"/>
          <p:cNvSpPr>
            <a:spLocks noChangeArrowheads="1"/>
          </p:cNvSpPr>
          <p:nvPr/>
        </p:nvSpPr>
        <p:spPr bwMode="auto">
          <a:xfrm>
            <a:off x="6700813" y="1519461"/>
            <a:ext cx="858837"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budget</a:t>
            </a:r>
          </a:p>
        </p:txBody>
      </p:sp>
      <p:sp>
        <p:nvSpPr>
          <p:cNvPr id="57352" name="Rectangle 16"/>
          <p:cNvSpPr>
            <a:spLocks noChangeArrowheads="1"/>
          </p:cNvSpPr>
          <p:nvPr/>
        </p:nvSpPr>
        <p:spPr bwMode="auto">
          <a:xfrm>
            <a:off x="5430813" y="1533748"/>
            <a:ext cx="48577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u="sng">
                <a:solidFill>
                  <a:srgbClr val="000000"/>
                </a:solidFill>
                <a:latin typeface="Arial" pitchFamily="34" charset="0"/>
              </a:rPr>
              <a:t>did</a:t>
            </a:r>
          </a:p>
        </p:txBody>
      </p:sp>
      <p:grpSp>
        <p:nvGrpSpPr>
          <p:cNvPr id="57354" name="Group 20"/>
          <p:cNvGrpSpPr>
            <a:grpSpLocks/>
          </p:cNvGrpSpPr>
          <p:nvPr/>
        </p:nvGrpSpPr>
        <p:grpSpPr bwMode="auto">
          <a:xfrm>
            <a:off x="1763688" y="1052736"/>
            <a:ext cx="2039937" cy="900112"/>
            <a:chOff x="2110" y="1050"/>
            <a:chExt cx="1285" cy="567"/>
          </a:xfrm>
        </p:grpSpPr>
        <p:sp>
          <p:nvSpPr>
            <p:cNvPr id="57377" name="Freeform 21"/>
            <p:cNvSpPr>
              <a:spLocks/>
            </p:cNvSpPr>
            <p:nvPr/>
          </p:nvSpPr>
          <p:spPr bwMode="auto">
            <a:xfrm>
              <a:off x="2517" y="1050"/>
              <a:ext cx="454" cy="327"/>
            </a:xfrm>
            <a:custGeom>
              <a:avLst/>
              <a:gdLst>
                <a:gd name="T0" fmla="*/ 453 w 454"/>
                <a:gd name="T1" fmla="*/ 148 h 327"/>
                <a:gd name="T2" fmla="*/ 445 w 454"/>
                <a:gd name="T3" fmla="*/ 120 h 327"/>
                <a:gd name="T4" fmla="*/ 431 w 454"/>
                <a:gd name="T5" fmla="*/ 94 h 327"/>
                <a:gd name="T6" fmla="*/ 412 w 454"/>
                <a:gd name="T7" fmla="*/ 68 h 327"/>
                <a:gd name="T8" fmla="*/ 387 w 454"/>
                <a:gd name="T9" fmla="*/ 47 h 327"/>
                <a:gd name="T10" fmla="*/ 356 w 454"/>
                <a:gd name="T11" fmla="*/ 29 h 327"/>
                <a:gd name="T12" fmla="*/ 322 w 454"/>
                <a:gd name="T13" fmla="*/ 15 h 327"/>
                <a:gd name="T14" fmla="*/ 285 w 454"/>
                <a:gd name="T15" fmla="*/ 5 h 327"/>
                <a:gd name="T16" fmla="*/ 246 w 454"/>
                <a:gd name="T17" fmla="*/ 0 h 327"/>
                <a:gd name="T18" fmla="*/ 206 w 454"/>
                <a:gd name="T19" fmla="*/ 0 h 327"/>
                <a:gd name="T20" fmla="*/ 167 w 454"/>
                <a:gd name="T21" fmla="*/ 5 h 327"/>
                <a:gd name="T22" fmla="*/ 131 w 454"/>
                <a:gd name="T23" fmla="*/ 15 h 327"/>
                <a:gd name="T24" fmla="*/ 96 w 454"/>
                <a:gd name="T25" fmla="*/ 29 h 327"/>
                <a:gd name="T26" fmla="*/ 66 w 454"/>
                <a:gd name="T27" fmla="*/ 47 h 327"/>
                <a:gd name="T28" fmla="*/ 41 w 454"/>
                <a:gd name="T29" fmla="*/ 68 h 327"/>
                <a:gd name="T30" fmla="*/ 21 w 454"/>
                <a:gd name="T31" fmla="*/ 94 h 327"/>
                <a:gd name="T32" fmla="*/ 8 w 454"/>
                <a:gd name="T33" fmla="*/ 120 h 327"/>
                <a:gd name="T34" fmla="*/ 1 w 454"/>
                <a:gd name="T35" fmla="*/ 148 h 327"/>
                <a:gd name="T36" fmla="*/ 1 w 454"/>
                <a:gd name="T37" fmla="*/ 177 h 327"/>
                <a:gd name="T38" fmla="*/ 8 w 454"/>
                <a:gd name="T39" fmla="*/ 205 h 327"/>
                <a:gd name="T40" fmla="*/ 21 w 454"/>
                <a:gd name="T41" fmla="*/ 231 h 327"/>
                <a:gd name="T42" fmla="*/ 41 w 454"/>
                <a:gd name="T43" fmla="*/ 257 h 327"/>
                <a:gd name="T44" fmla="*/ 66 w 454"/>
                <a:gd name="T45" fmla="*/ 278 h 327"/>
                <a:gd name="T46" fmla="*/ 96 w 454"/>
                <a:gd name="T47" fmla="*/ 296 h 327"/>
                <a:gd name="T48" fmla="*/ 131 w 454"/>
                <a:gd name="T49" fmla="*/ 310 h 327"/>
                <a:gd name="T50" fmla="*/ 167 w 454"/>
                <a:gd name="T51" fmla="*/ 320 h 327"/>
                <a:gd name="T52" fmla="*/ 206 w 454"/>
                <a:gd name="T53" fmla="*/ 326 h 327"/>
                <a:gd name="T54" fmla="*/ 246 w 454"/>
                <a:gd name="T55" fmla="*/ 326 h 327"/>
                <a:gd name="T56" fmla="*/ 285 w 454"/>
                <a:gd name="T57" fmla="*/ 320 h 327"/>
                <a:gd name="T58" fmla="*/ 322 w 454"/>
                <a:gd name="T59" fmla="*/ 310 h 327"/>
                <a:gd name="T60" fmla="*/ 356 w 454"/>
                <a:gd name="T61" fmla="*/ 296 h 327"/>
                <a:gd name="T62" fmla="*/ 387 w 454"/>
                <a:gd name="T63" fmla="*/ 278 h 327"/>
                <a:gd name="T64" fmla="*/ 412 w 454"/>
                <a:gd name="T65" fmla="*/ 257 h 327"/>
                <a:gd name="T66" fmla="*/ 431 w 454"/>
                <a:gd name="T67" fmla="*/ 231 h 327"/>
                <a:gd name="T68" fmla="*/ 445 w 454"/>
                <a:gd name="T69" fmla="*/ 205 h 327"/>
                <a:gd name="T70" fmla="*/ 453 w 454"/>
                <a:gd name="T71" fmla="*/ 177 h 32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7"/>
                <a:gd name="T110" fmla="*/ 454 w 454"/>
                <a:gd name="T111" fmla="*/ 327 h 32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7">
                  <a:moveTo>
                    <a:pt x="453" y="163"/>
                  </a:moveTo>
                  <a:lnTo>
                    <a:pt x="453" y="148"/>
                  </a:lnTo>
                  <a:lnTo>
                    <a:pt x="449" y="134"/>
                  </a:lnTo>
                  <a:lnTo>
                    <a:pt x="445" y="120"/>
                  </a:lnTo>
                  <a:lnTo>
                    <a:pt x="439" y="106"/>
                  </a:lnTo>
                  <a:lnTo>
                    <a:pt x="431" y="94"/>
                  </a:lnTo>
                  <a:lnTo>
                    <a:pt x="422" y="81"/>
                  </a:lnTo>
                  <a:lnTo>
                    <a:pt x="412" y="68"/>
                  </a:lnTo>
                  <a:lnTo>
                    <a:pt x="399" y="57"/>
                  </a:lnTo>
                  <a:lnTo>
                    <a:pt x="387" y="47"/>
                  </a:lnTo>
                  <a:lnTo>
                    <a:pt x="372" y="37"/>
                  </a:lnTo>
                  <a:lnTo>
                    <a:pt x="356" y="29"/>
                  </a:lnTo>
                  <a:lnTo>
                    <a:pt x="339" y="21"/>
                  </a:lnTo>
                  <a:lnTo>
                    <a:pt x="322" y="15"/>
                  </a:lnTo>
                  <a:lnTo>
                    <a:pt x="304" y="9"/>
                  </a:lnTo>
                  <a:lnTo>
                    <a:pt x="285" y="5"/>
                  </a:lnTo>
                  <a:lnTo>
                    <a:pt x="266" y="2"/>
                  </a:lnTo>
                  <a:lnTo>
                    <a:pt x="246" y="0"/>
                  </a:lnTo>
                  <a:lnTo>
                    <a:pt x="227" y="0"/>
                  </a:lnTo>
                  <a:lnTo>
                    <a:pt x="206" y="0"/>
                  </a:lnTo>
                  <a:lnTo>
                    <a:pt x="187" y="2"/>
                  </a:lnTo>
                  <a:lnTo>
                    <a:pt x="167" y="5"/>
                  </a:lnTo>
                  <a:lnTo>
                    <a:pt x="149" y="9"/>
                  </a:lnTo>
                  <a:lnTo>
                    <a:pt x="131" y="15"/>
                  </a:lnTo>
                  <a:lnTo>
                    <a:pt x="113" y="21"/>
                  </a:lnTo>
                  <a:lnTo>
                    <a:pt x="96" y="29"/>
                  </a:lnTo>
                  <a:lnTo>
                    <a:pt x="81" y="37"/>
                  </a:lnTo>
                  <a:lnTo>
                    <a:pt x="66" y="47"/>
                  </a:lnTo>
                  <a:lnTo>
                    <a:pt x="53" y="57"/>
                  </a:lnTo>
                  <a:lnTo>
                    <a:pt x="41" y="68"/>
                  </a:lnTo>
                  <a:lnTo>
                    <a:pt x="30" y="81"/>
                  </a:lnTo>
                  <a:lnTo>
                    <a:pt x="21" y="94"/>
                  </a:lnTo>
                  <a:lnTo>
                    <a:pt x="13" y="106"/>
                  </a:lnTo>
                  <a:lnTo>
                    <a:pt x="8" y="120"/>
                  </a:lnTo>
                  <a:lnTo>
                    <a:pt x="3" y="134"/>
                  </a:lnTo>
                  <a:lnTo>
                    <a:pt x="1" y="148"/>
                  </a:lnTo>
                  <a:lnTo>
                    <a:pt x="0" y="163"/>
                  </a:lnTo>
                  <a:lnTo>
                    <a:pt x="1" y="177"/>
                  </a:lnTo>
                  <a:lnTo>
                    <a:pt x="3" y="191"/>
                  </a:lnTo>
                  <a:lnTo>
                    <a:pt x="8" y="205"/>
                  </a:lnTo>
                  <a:lnTo>
                    <a:pt x="13" y="219"/>
                  </a:lnTo>
                  <a:lnTo>
                    <a:pt x="21" y="231"/>
                  </a:lnTo>
                  <a:lnTo>
                    <a:pt x="30" y="244"/>
                  </a:lnTo>
                  <a:lnTo>
                    <a:pt x="41" y="257"/>
                  </a:lnTo>
                  <a:lnTo>
                    <a:pt x="53" y="268"/>
                  </a:lnTo>
                  <a:lnTo>
                    <a:pt x="66" y="278"/>
                  </a:lnTo>
                  <a:lnTo>
                    <a:pt x="81" y="288"/>
                  </a:lnTo>
                  <a:lnTo>
                    <a:pt x="96" y="296"/>
                  </a:lnTo>
                  <a:lnTo>
                    <a:pt x="113" y="304"/>
                  </a:lnTo>
                  <a:lnTo>
                    <a:pt x="131" y="310"/>
                  </a:lnTo>
                  <a:lnTo>
                    <a:pt x="149" y="316"/>
                  </a:lnTo>
                  <a:lnTo>
                    <a:pt x="167" y="320"/>
                  </a:lnTo>
                  <a:lnTo>
                    <a:pt x="187" y="324"/>
                  </a:lnTo>
                  <a:lnTo>
                    <a:pt x="206" y="326"/>
                  </a:lnTo>
                  <a:lnTo>
                    <a:pt x="227" y="326"/>
                  </a:lnTo>
                  <a:lnTo>
                    <a:pt x="246" y="326"/>
                  </a:lnTo>
                  <a:lnTo>
                    <a:pt x="266" y="324"/>
                  </a:lnTo>
                  <a:lnTo>
                    <a:pt x="285" y="320"/>
                  </a:lnTo>
                  <a:lnTo>
                    <a:pt x="304" y="316"/>
                  </a:lnTo>
                  <a:lnTo>
                    <a:pt x="322" y="310"/>
                  </a:lnTo>
                  <a:lnTo>
                    <a:pt x="339" y="304"/>
                  </a:lnTo>
                  <a:lnTo>
                    <a:pt x="356" y="296"/>
                  </a:lnTo>
                  <a:lnTo>
                    <a:pt x="372" y="288"/>
                  </a:lnTo>
                  <a:lnTo>
                    <a:pt x="387" y="278"/>
                  </a:lnTo>
                  <a:lnTo>
                    <a:pt x="399" y="268"/>
                  </a:lnTo>
                  <a:lnTo>
                    <a:pt x="412" y="257"/>
                  </a:lnTo>
                  <a:lnTo>
                    <a:pt x="422" y="244"/>
                  </a:lnTo>
                  <a:lnTo>
                    <a:pt x="431" y="231"/>
                  </a:lnTo>
                  <a:lnTo>
                    <a:pt x="439" y="219"/>
                  </a:lnTo>
                  <a:lnTo>
                    <a:pt x="445" y="205"/>
                  </a:lnTo>
                  <a:lnTo>
                    <a:pt x="449" y="191"/>
                  </a:lnTo>
                  <a:lnTo>
                    <a:pt x="453" y="177"/>
                  </a:lnTo>
                  <a:lnTo>
                    <a:pt x="453" y="1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78" name="Freeform 22"/>
            <p:cNvSpPr>
              <a:spLocks/>
            </p:cNvSpPr>
            <p:nvPr/>
          </p:nvSpPr>
          <p:spPr bwMode="auto">
            <a:xfrm>
              <a:off x="2110" y="1291"/>
              <a:ext cx="454" cy="326"/>
            </a:xfrm>
            <a:custGeom>
              <a:avLst/>
              <a:gdLst>
                <a:gd name="T0" fmla="*/ 451 w 454"/>
                <a:gd name="T1" fmla="*/ 148 h 326"/>
                <a:gd name="T2" fmla="*/ 445 w 454"/>
                <a:gd name="T3" fmla="*/ 120 h 326"/>
                <a:gd name="T4" fmla="*/ 431 w 454"/>
                <a:gd name="T5" fmla="*/ 93 h 326"/>
                <a:gd name="T6" fmla="*/ 411 w 454"/>
                <a:gd name="T7" fmla="*/ 68 h 326"/>
                <a:gd name="T8" fmla="*/ 386 w 454"/>
                <a:gd name="T9" fmla="*/ 47 h 326"/>
                <a:gd name="T10" fmla="*/ 356 w 454"/>
                <a:gd name="T11" fmla="*/ 29 h 326"/>
                <a:gd name="T12" fmla="*/ 322 w 454"/>
                <a:gd name="T13" fmla="*/ 15 h 326"/>
                <a:gd name="T14" fmla="*/ 285 w 454"/>
                <a:gd name="T15" fmla="*/ 5 h 326"/>
                <a:gd name="T16" fmla="*/ 246 w 454"/>
                <a:gd name="T17" fmla="*/ 0 h 326"/>
                <a:gd name="T18" fmla="*/ 206 w 454"/>
                <a:gd name="T19" fmla="*/ 0 h 326"/>
                <a:gd name="T20" fmla="*/ 167 w 454"/>
                <a:gd name="T21" fmla="*/ 5 h 326"/>
                <a:gd name="T22" fmla="*/ 130 w 454"/>
                <a:gd name="T23" fmla="*/ 15 h 326"/>
                <a:gd name="T24" fmla="*/ 96 w 454"/>
                <a:gd name="T25" fmla="*/ 29 h 326"/>
                <a:gd name="T26" fmla="*/ 66 w 454"/>
                <a:gd name="T27" fmla="*/ 47 h 326"/>
                <a:gd name="T28" fmla="*/ 41 w 454"/>
                <a:gd name="T29" fmla="*/ 68 h 326"/>
                <a:gd name="T30" fmla="*/ 21 w 454"/>
                <a:gd name="T31" fmla="*/ 93 h 326"/>
                <a:gd name="T32" fmla="*/ 7 w 454"/>
                <a:gd name="T33" fmla="*/ 120 h 326"/>
                <a:gd name="T34" fmla="*/ 1 w 454"/>
                <a:gd name="T35" fmla="*/ 148 h 326"/>
                <a:gd name="T36" fmla="*/ 1 w 454"/>
                <a:gd name="T37" fmla="*/ 176 h 326"/>
                <a:gd name="T38" fmla="*/ 7 w 454"/>
                <a:gd name="T39" fmla="*/ 204 h 326"/>
                <a:gd name="T40" fmla="*/ 21 w 454"/>
                <a:gd name="T41" fmla="*/ 231 h 326"/>
                <a:gd name="T42" fmla="*/ 41 w 454"/>
                <a:gd name="T43" fmla="*/ 256 h 326"/>
                <a:gd name="T44" fmla="*/ 66 w 454"/>
                <a:gd name="T45" fmla="*/ 277 h 326"/>
                <a:gd name="T46" fmla="*/ 96 w 454"/>
                <a:gd name="T47" fmla="*/ 295 h 326"/>
                <a:gd name="T48" fmla="*/ 130 w 454"/>
                <a:gd name="T49" fmla="*/ 309 h 326"/>
                <a:gd name="T50" fmla="*/ 167 w 454"/>
                <a:gd name="T51" fmla="*/ 319 h 326"/>
                <a:gd name="T52" fmla="*/ 206 w 454"/>
                <a:gd name="T53" fmla="*/ 325 h 326"/>
                <a:gd name="T54" fmla="*/ 246 w 454"/>
                <a:gd name="T55" fmla="*/ 325 h 326"/>
                <a:gd name="T56" fmla="*/ 285 w 454"/>
                <a:gd name="T57" fmla="*/ 319 h 326"/>
                <a:gd name="T58" fmla="*/ 322 w 454"/>
                <a:gd name="T59" fmla="*/ 309 h 326"/>
                <a:gd name="T60" fmla="*/ 356 w 454"/>
                <a:gd name="T61" fmla="*/ 295 h 326"/>
                <a:gd name="T62" fmla="*/ 386 w 454"/>
                <a:gd name="T63" fmla="*/ 277 h 326"/>
                <a:gd name="T64" fmla="*/ 411 w 454"/>
                <a:gd name="T65" fmla="*/ 256 h 326"/>
                <a:gd name="T66" fmla="*/ 431 w 454"/>
                <a:gd name="T67" fmla="*/ 231 h 326"/>
                <a:gd name="T68" fmla="*/ 445 w 454"/>
                <a:gd name="T69" fmla="*/ 204 h 326"/>
                <a:gd name="T70" fmla="*/ 451 w 454"/>
                <a:gd name="T71" fmla="*/ 176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4"/>
                <a:gd name="T109" fmla="*/ 0 h 326"/>
                <a:gd name="T110" fmla="*/ 454 w 454"/>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4" h="326">
                  <a:moveTo>
                    <a:pt x="453" y="162"/>
                  </a:moveTo>
                  <a:lnTo>
                    <a:pt x="451" y="148"/>
                  </a:lnTo>
                  <a:lnTo>
                    <a:pt x="449" y="134"/>
                  </a:lnTo>
                  <a:lnTo>
                    <a:pt x="445" y="120"/>
                  </a:lnTo>
                  <a:lnTo>
                    <a:pt x="439" y="106"/>
                  </a:lnTo>
                  <a:lnTo>
                    <a:pt x="431" y="93"/>
                  </a:lnTo>
                  <a:lnTo>
                    <a:pt x="422" y="81"/>
                  </a:lnTo>
                  <a:lnTo>
                    <a:pt x="411" y="68"/>
                  </a:lnTo>
                  <a:lnTo>
                    <a:pt x="399" y="57"/>
                  </a:lnTo>
                  <a:lnTo>
                    <a:pt x="386" y="47"/>
                  </a:lnTo>
                  <a:lnTo>
                    <a:pt x="372" y="37"/>
                  </a:lnTo>
                  <a:lnTo>
                    <a:pt x="356" y="29"/>
                  </a:lnTo>
                  <a:lnTo>
                    <a:pt x="339" y="21"/>
                  </a:lnTo>
                  <a:lnTo>
                    <a:pt x="322" y="15"/>
                  </a:lnTo>
                  <a:lnTo>
                    <a:pt x="304" y="9"/>
                  </a:lnTo>
                  <a:lnTo>
                    <a:pt x="285" y="5"/>
                  </a:lnTo>
                  <a:lnTo>
                    <a:pt x="265" y="1"/>
                  </a:lnTo>
                  <a:lnTo>
                    <a:pt x="246" y="0"/>
                  </a:lnTo>
                  <a:lnTo>
                    <a:pt x="225" y="0"/>
                  </a:lnTo>
                  <a:lnTo>
                    <a:pt x="206" y="0"/>
                  </a:lnTo>
                  <a:lnTo>
                    <a:pt x="186" y="1"/>
                  </a:lnTo>
                  <a:lnTo>
                    <a:pt x="167" y="5"/>
                  </a:lnTo>
                  <a:lnTo>
                    <a:pt x="148" y="9"/>
                  </a:lnTo>
                  <a:lnTo>
                    <a:pt x="130" y="15"/>
                  </a:lnTo>
                  <a:lnTo>
                    <a:pt x="113" y="21"/>
                  </a:lnTo>
                  <a:lnTo>
                    <a:pt x="96" y="29"/>
                  </a:lnTo>
                  <a:lnTo>
                    <a:pt x="80" y="37"/>
                  </a:lnTo>
                  <a:lnTo>
                    <a:pt x="66" y="47"/>
                  </a:lnTo>
                  <a:lnTo>
                    <a:pt x="53" y="57"/>
                  </a:lnTo>
                  <a:lnTo>
                    <a:pt x="41" y="68"/>
                  </a:lnTo>
                  <a:lnTo>
                    <a:pt x="30" y="81"/>
                  </a:lnTo>
                  <a:lnTo>
                    <a:pt x="21" y="93"/>
                  </a:lnTo>
                  <a:lnTo>
                    <a:pt x="13" y="106"/>
                  </a:lnTo>
                  <a:lnTo>
                    <a:pt x="7" y="120"/>
                  </a:lnTo>
                  <a:lnTo>
                    <a:pt x="3" y="134"/>
                  </a:lnTo>
                  <a:lnTo>
                    <a:pt x="1" y="148"/>
                  </a:lnTo>
                  <a:lnTo>
                    <a:pt x="0" y="162"/>
                  </a:lnTo>
                  <a:lnTo>
                    <a:pt x="1" y="176"/>
                  </a:lnTo>
                  <a:lnTo>
                    <a:pt x="3" y="190"/>
                  </a:lnTo>
                  <a:lnTo>
                    <a:pt x="7" y="204"/>
                  </a:lnTo>
                  <a:lnTo>
                    <a:pt x="13" y="218"/>
                  </a:lnTo>
                  <a:lnTo>
                    <a:pt x="21" y="231"/>
                  </a:lnTo>
                  <a:lnTo>
                    <a:pt x="30" y="243"/>
                  </a:lnTo>
                  <a:lnTo>
                    <a:pt x="41" y="256"/>
                  </a:lnTo>
                  <a:lnTo>
                    <a:pt x="53" y="266"/>
                  </a:lnTo>
                  <a:lnTo>
                    <a:pt x="66" y="277"/>
                  </a:lnTo>
                  <a:lnTo>
                    <a:pt x="80" y="287"/>
                  </a:lnTo>
                  <a:lnTo>
                    <a:pt x="96" y="295"/>
                  </a:lnTo>
                  <a:lnTo>
                    <a:pt x="113" y="303"/>
                  </a:lnTo>
                  <a:lnTo>
                    <a:pt x="130" y="309"/>
                  </a:lnTo>
                  <a:lnTo>
                    <a:pt x="148" y="315"/>
                  </a:lnTo>
                  <a:lnTo>
                    <a:pt x="167" y="319"/>
                  </a:lnTo>
                  <a:lnTo>
                    <a:pt x="186" y="322"/>
                  </a:lnTo>
                  <a:lnTo>
                    <a:pt x="206" y="325"/>
                  </a:lnTo>
                  <a:lnTo>
                    <a:pt x="225" y="325"/>
                  </a:lnTo>
                  <a:lnTo>
                    <a:pt x="246" y="325"/>
                  </a:lnTo>
                  <a:lnTo>
                    <a:pt x="265" y="322"/>
                  </a:lnTo>
                  <a:lnTo>
                    <a:pt x="285" y="319"/>
                  </a:lnTo>
                  <a:lnTo>
                    <a:pt x="304" y="315"/>
                  </a:lnTo>
                  <a:lnTo>
                    <a:pt x="322" y="309"/>
                  </a:lnTo>
                  <a:lnTo>
                    <a:pt x="339" y="303"/>
                  </a:lnTo>
                  <a:lnTo>
                    <a:pt x="356" y="295"/>
                  </a:lnTo>
                  <a:lnTo>
                    <a:pt x="372" y="287"/>
                  </a:lnTo>
                  <a:lnTo>
                    <a:pt x="386" y="277"/>
                  </a:lnTo>
                  <a:lnTo>
                    <a:pt x="399" y="266"/>
                  </a:lnTo>
                  <a:lnTo>
                    <a:pt x="411" y="256"/>
                  </a:lnTo>
                  <a:lnTo>
                    <a:pt x="422" y="243"/>
                  </a:lnTo>
                  <a:lnTo>
                    <a:pt x="431" y="231"/>
                  </a:lnTo>
                  <a:lnTo>
                    <a:pt x="439" y="218"/>
                  </a:lnTo>
                  <a:lnTo>
                    <a:pt x="445" y="204"/>
                  </a:lnTo>
                  <a:lnTo>
                    <a:pt x="449" y="190"/>
                  </a:lnTo>
                  <a:lnTo>
                    <a:pt x="451" y="176"/>
                  </a:lnTo>
                  <a:lnTo>
                    <a:pt x="453" y="1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79" name="Freeform 23"/>
            <p:cNvSpPr>
              <a:spLocks/>
            </p:cNvSpPr>
            <p:nvPr/>
          </p:nvSpPr>
          <p:spPr bwMode="auto">
            <a:xfrm>
              <a:off x="2943" y="1291"/>
              <a:ext cx="452" cy="326"/>
            </a:xfrm>
            <a:custGeom>
              <a:avLst/>
              <a:gdLst>
                <a:gd name="T0" fmla="*/ 0 w 452"/>
                <a:gd name="T1" fmla="*/ 176 h 326"/>
                <a:gd name="T2" fmla="*/ 7 w 452"/>
                <a:gd name="T3" fmla="*/ 204 h 326"/>
                <a:gd name="T4" fmla="*/ 21 w 452"/>
                <a:gd name="T5" fmla="*/ 231 h 326"/>
                <a:gd name="T6" fmla="*/ 40 w 452"/>
                <a:gd name="T7" fmla="*/ 256 h 326"/>
                <a:gd name="T8" fmla="*/ 65 w 452"/>
                <a:gd name="T9" fmla="*/ 278 h 326"/>
                <a:gd name="T10" fmla="*/ 96 w 452"/>
                <a:gd name="T11" fmla="*/ 295 h 326"/>
                <a:gd name="T12" fmla="*/ 130 w 452"/>
                <a:gd name="T13" fmla="*/ 309 h 326"/>
                <a:gd name="T14" fmla="*/ 167 w 452"/>
                <a:gd name="T15" fmla="*/ 319 h 326"/>
                <a:gd name="T16" fmla="*/ 206 w 452"/>
                <a:gd name="T17" fmla="*/ 325 h 326"/>
                <a:gd name="T18" fmla="*/ 245 w 452"/>
                <a:gd name="T19" fmla="*/ 325 h 326"/>
                <a:gd name="T20" fmla="*/ 283 w 452"/>
                <a:gd name="T21" fmla="*/ 319 h 326"/>
                <a:gd name="T22" fmla="*/ 320 w 452"/>
                <a:gd name="T23" fmla="*/ 309 h 326"/>
                <a:gd name="T24" fmla="*/ 354 w 452"/>
                <a:gd name="T25" fmla="*/ 295 h 326"/>
                <a:gd name="T26" fmla="*/ 385 w 452"/>
                <a:gd name="T27" fmla="*/ 277 h 326"/>
                <a:gd name="T28" fmla="*/ 410 w 452"/>
                <a:gd name="T29" fmla="*/ 254 h 326"/>
                <a:gd name="T30" fmla="*/ 429 w 452"/>
                <a:gd name="T31" fmla="*/ 231 h 326"/>
                <a:gd name="T32" fmla="*/ 443 w 452"/>
                <a:gd name="T33" fmla="*/ 204 h 326"/>
                <a:gd name="T34" fmla="*/ 451 w 452"/>
                <a:gd name="T35" fmla="*/ 176 h 326"/>
                <a:gd name="T36" fmla="*/ 451 w 452"/>
                <a:gd name="T37" fmla="*/ 148 h 326"/>
                <a:gd name="T38" fmla="*/ 443 w 452"/>
                <a:gd name="T39" fmla="*/ 120 h 326"/>
                <a:gd name="T40" fmla="*/ 429 w 452"/>
                <a:gd name="T41" fmla="*/ 93 h 326"/>
                <a:gd name="T42" fmla="*/ 410 w 452"/>
                <a:gd name="T43" fmla="*/ 68 h 326"/>
                <a:gd name="T44" fmla="*/ 385 w 452"/>
                <a:gd name="T45" fmla="*/ 47 h 326"/>
                <a:gd name="T46" fmla="*/ 354 w 452"/>
                <a:gd name="T47" fmla="*/ 29 h 326"/>
                <a:gd name="T48" fmla="*/ 320 w 452"/>
                <a:gd name="T49" fmla="*/ 15 h 326"/>
                <a:gd name="T50" fmla="*/ 283 w 452"/>
                <a:gd name="T51" fmla="*/ 5 h 326"/>
                <a:gd name="T52" fmla="*/ 245 w 452"/>
                <a:gd name="T53" fmla="*/ 0 h 326"/>
                <a:gd name="T54" fmla="*/ 206 w 452"/>
                <a:gd name="T55" fmla="*/ 0 h 326"/>
                <a:gd name="T56" fmla="*/ 167 w 452"/>
                <a:gd name="T57" fmla="*/ 5 h 326"/>
                <a:gd name="T58" fmla="*/ 130 w 452"/>
                <a:gd name="T59" fmla="*/ 15 h 326"/>
                <a:gd name="T60" fmla="*/ 96 w 452"/>
                <a:gd name="T61" fmla="*/ 29 h 326"/>
                <a:gd name="T62" fmla="*/ 65 w 452"/>
                <a:gd name="T63" fmla="*/ 47 h 326"/>
                <a:gd name="T64" fmla="*/ 40 w 452"/>
                <a:gd name="T65" fmla="*/ 68 h 326"/>
                <a:gd name="T66" fmla="*/ 21 w 452"/>
                <a:gd name="T67" fmla="*/ 93 h 326"/>
                <a:gd name="T68" fmla="*/ 7 w 452"/>
                <a:gd name="T69" fmla="*/ 120 h 326"/>
                <a:gd name="T70" fmla="*/ 0 w 452"/>
                <a:gd name="T71" fmla="*/ 148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52"/>
                <a:gd name="T109" fmla="*/ 0 h 326"/>
                <a:gd name="T110" fmla="*/ 452 w 452"/>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52" h="326">
                  <a:moveTo>
                    <a:pt x="0" y="162"/>
                  </a:moveTo>
                  <a:lnTo>
                    <a:pt x="0" y="176"/>
                  </a:lnTo>
                  <a:lnTo>
                    <a:pt x="3" y="190"/>
                  </a:lnTo>
                  <a:lnTo>
                    <a:pt x="7" y="204"/>
                  </a:lnTo>
                  <a:lnTo>
                    <a:pt x="13" y="218"/>
                  </a:lnTo>
                  <a:lnTo>
                    <a:pt x="21" y="231"/>
                  </a:lnTo>
                  <a:lnTo>
                    <a:pt x="29" y="243"/>
                  </a:lnTo>
                  <a:lnTo>
                    <a:pt x="40" y="256"/>
                  </a:lnTo>
                  <a:lnTo>
                    <a:pt x="52" y="267"/>
                  </a:lnTo>
                  <a:lnTo>
                    <a:pt x="65" y="278"/>
                  </a:lnTo>
                  <a:lnTo>
                    <a:pt x="80" y="287"/>
                  </a:lnTo>
                  <a:lnTo>
                    <a:pt x="96" y="295"/>
                  </a:lnTo>
                  <a:lnTo>
                    <a:pt x="112" y="303"/>
                  </a:lnTo>
                  <a:lnTo>
                    <a:pt x="130" y="309"/>
                  </a:lnTo>
                  <a:lnTo>
                    <a:pt x="148" y="315"/>
                  </a:lnTo>
                  <a:lnTo>
                    <a:pt x="167" y="319"/>
                  </a:lnTo>
                  <a:lnTo>
                    <a:pt x="186" y="322"/>
                  </a:lnTo>
                  <a:lnTo>
                    <a:pt x="206" y="325"/>
                  </a:lnTo>
                  <a:lnTo>
                    <a:pt x="225" y="325"/>
                  </a:lnTo>
                  <a:lnTo>
                    <a:pt x="245" y="325"/>
                  </a:lnTo>
                  <a:lnTo>
                    <a:pt x="264" y="322"/>
                  </a:lnTo>
                  <a:lnTo>
                    <a:pt x="283" y="319"/>
                  </a:lnTo>
                  <a:lnTo>
                    <a:pt x="302" y="315"/>
                  </a:lnTo>
                  <a:lnTo>
                    <a:pt x="320" y="309"/>
                  </a:lnTo>
                  <a:lnTo>
                    <a:pt x="338" y="303"/>
                  </a:lnTo>
                  <a:lnTo>
                    <a:pt x="354" y="295"/>
                  </a:lnTo>
                  <a:lnTo>
                    <a:pt x="370" y="287"/>
                  </a:lnTo>
                  <a:lnTo>
                    <a:pt x="385" y="277"/>
                  </a:lnTo>
                  <a:lnTo>
                    <a:pt x="398" y="266"/>
                  </a:lnTo>
                  <a:lnTo>
                    <a:pt x="410" y="254"/>
                  </a:lnTo>
                  <a:lnTo>
                    <a:pt x="421" y="243"/>
                  </a:lnTo>
                  <a:lnTo>
                    <a:pt x="429" y="231"/>
                  </a:lnTo>
                  <a:lnTo>
                    <a:pt x="437" y="217"/>
                  </a:lnTo>
                  <a:lnTo>
                    <a:pt x="443" y="204"/>
                  </a:lnTo>
                  <a:lnTo>
                    <a:pt x="447" y="190"/>
                  </a:lnTo>
                  <a:lnTo>
                    <a:pt x="451" y="176"/>
                  </a:lnTo>
                  <a:lnTo>
                    <a:pt x="451" y="162"/>
                  </a:lnTo>
                  <a:lnTo>
                    <a:pt x="451" y="148"/>
                  </a:lnTo>
                  <a:lnTo>
                    <a:pt x="447" y="134"/>
                  </a:lnTo>
                  <a:lnTo>
                    <a:pt x="443" y="120"/>
                  </a:lnTo>
                  <a:lnTo>
                    <a:pt x="437" y="106"/>
                  </a:lnTo>
                  <a:lnTo>
                    <a:pt x="429" y="93"/>
                  </a:lnTo>
                  <a:lnTo>
                    <a:pt x="421" y="81"/>
                  </a:lnTo>
                  <a:lnTo>
                    <a:pt x="410" y="68"/>
                  </a:lnTo>
                  <a:lnTo>
                    <a:pt x="398" y="57"/>
                  </a:lnTo>
                  <a:lnTo>
                    <a:pt x="385" y="47"/>
                  </a:lnTo>
                  <a:lnTo>
                    <a:pt x="370" y="37"/>
                  </a:lnTo>
                  <a:lnTo>
                    <a:pt x="354" y="29"/>
                  </a:lnTo>
                  <a:lnTo>
                    <a:pt x="338" y="21"/>
                  </a:lnTo>
                  <a:lnTo>
                    <a:pt x="320" y="15"/>
                  </a:lnTo>
                  <a:lnTo>
                    <a:pt x="302" y="9"/>
                  </a:lnTo>
                  <a:lnTo>
                    <a:pt x="283" y="5"/>
                  </a:lnTo>
                  <a:lnTo>
                    <a:pt x="264" y="1"/>
                  </a:lnTo>
                  <a:lnTo>
                    <a:pt x="245" y="0"/>
                  </a:lnTo>
                  <a:lnTo>
                    <a:pt x="225" y="0"/>
                  </a:lnTo>
                  <a:lnTo>
                    <a:pt x="206" y="0"/>
                  </a:lnTo>
                  <a:lnTo>
                    <a:pt x="186" y="1"/>
                  </a:lnTo>
                  <a:lnTo>
                    <a:pt x="167" y="5"/>
                  </a:lnTo>
                  <a:lnTo>
                    <a:pt x="148" y="9"/>
                  </a:lnTo>
                  <a:lnTo>
                    <a:pt x="130" y="15"/>
                  </a:lnTo>
                  <a:lnTo>
                    <a:pt x="112" y="21"/>
                  </a:lnTo>
                  <a:lnTo>
                    <a:pt x="96" y="29"/>
                  </a:lnTo>
                  <a:lnTo>
                    <a:pt x="80" y="37"/>
                  </a:lnTo>
                  <a:lnTo>
                    <a:pt x="65" y="47"/>
                  </a:lnTo>
                  <a:lnTo>
                    <a:pt x="52" y="57"/>
                  </a:lnTo>
                  <a:lnTo>
                    <a:pt x="40" y="68"/>
                  </a:lnTo>
                  <a:lnTo>
                    <a:pt x="29" y="81"/>
                  </a:lnTo>
                  <a:lnTo>
                    <a:pt x="21" y="93"/>
                  </a:lnTo>
                  <a:lnTo>
                    <a:pt x="13" y="106"/>
                  </a:lnTo>
                  <a:lnTo>
                    <a:pt x="7" y="120"/>
                  </a:lnTo>
                  <a:lnTo>
                    <a:pt x="3" y="134"/>
                  </a:lnTo>
                  <a:lnTo>
                    <a:pt x="0" y="148"/>
                  </a:lnTo>
                  <a:lnTo>
                    <a:pt x="0" y="16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80" name="Rectangle 24"/>
            <p:cNvSpPr>
              <a:spLocks noChangeArrowheads="1"/>
            </p:cNvSpPr>
            <p:nvPr/>
          </p:nvSpPr>
          <p:spPr bwMode="auto">
            <a:xfrm>
              <a:off x="3021" y="1353"/>
              <a:ext cx="27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dirty="0">
                  <a:solidFill>
                    <a:srgbClr val="000000"/>
                  </a:solidFill>
                  <a:latin typeface="Arial" pitchFamily="34" charset="0"/>
                </a:rPr>
                <a:t>lot</a:t>
              </a:r>
            </a:p>
          </p:txBody>
        </p:sp>
        <p:sp>
          <p:nvSpPr>
            <p:cNvPr id="57381" name="Rectangle 25"/>
            <p:cNvSpPr>
              <a:spLocks noChangeArrowheads="1"/>
            </p:cNvSpPr>
            <p:nvPr/>
          </p:nvSpPr>
          <p:spPr bwMode="auto">
            <a:xfrm>
              <a:off x="2515" y="1093"/>
              <a:ext cx="448"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name</a:t>
              </a:r>
            </a:p>
          </p:txBody>
        </p:sp>
        <p:sp>
          <p:nvSpPr>
            <p:cNvPr id="57382" name="Rectangle 26"/>
            <p:cNvSpPr>
              <a:spLocks noChangeArrowheads="1"/>
            </p:cNvSpPr>
            <p:nvPr/>
          </p:nvSpPr>
          <p:spPr bwMode="auto">
            <a:xfrm>
              <a:off x="2166" y="1346"/>
              <a:ext cx="335"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u="sng">
                  <a:solidFill>
                    <a:srgbClr val="000000"/>
                  </a:solidFill>
                  <a:latin typeface="Arial" pitchFamily="34" charset="0"/>
                </a:rPr>
                <a:t>ssn</a:t>
              </a:r>
            </a:p>
          </p:txBody>
        </p:sp>
      </p:grpSp>
      <p:grpSp>
        <p:nvGrpSpPr>
          <p:cNvPr id="57355" name="Group 27"/>
          <p:cNvGrpSpPr>
            <a:grpSpLocks/>
          </p:cNvGrpSpPr>
          <p:nvPr/>
        </p:nvGrpSpPr>
        <p:grpSpPr bwMode="auto">
          <a:xfrm>
            <a:off x="3965550" y="2002061"/>
            <a:ext cx="1220788" cy="920750"/>
            <a:chOff x="3497" y="1648"/>
            <a:chExt cx="769" cy="580"/>
          </a:xfrm>
        </p:grpSpPr>
        <p:sp>
          <p:nvSpPr>
            <p:cNvPr id="57375" name="Rectangle 28"/>
            <p:cNvSpPr>
              <a:spLocks noChangeArrowheads="1"/>
            </p:cNvSpPr>
            <p:nvPr/>
          </p:nvSpPr>
          <p:spPr bwMode="auto">
            <a:xfrm>
              <a:off x="3567" y="1865"/>
              <a:ext cx="662"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Manages</a:t>
              </a:r>
            </a:p>
          </p:txBody>
        </p:sp>
        <p:sp>
          <p:nvSpPr>
            <p:cNvPr id="57376" name="Freeform 29"/>
            <p:cNvSpPr>
              <a:spLocks/>
            </p:cNvSpPr>
            <p:nvPr/>
          </p:nvSpPr>
          <p:spPr bwMode="auto">
            <a:xfrm>
              <a:off x="3497" y="1648"/>
              <a:ext cx="769" cy="580"/>
            </a:xfrm>
            <a:custGeom>
              <a:avLst/>
              <a:gdLst>
                <a:gd name="T0" fmla="*/ 0 w 769"/>
                <a:gd name="T1" fmla="*/ 290 h 580"/>
                <a:gd name="T2" fmla="*/ 378 w 769"/>
                <a:gd name="T3" fmla="*/ 0 h 580"/>
                <a:gd name="T4" fmla="*/ 768 w 769"/>
                <a:gd name="T5" fmla="*/ 300 h 580"/>
                <a:gd name="T6" fmla="*/ 378 w 769"/>
                <a:gd name="T7" fmla="*/ 579 h 580"/>
                <a:gd name="T8" fmla="*/ 0 w 769"/>
                <a:gd name="T9" fmla="*/ 290 h 580"/>
                <a:gd name="T10" fmla="*/ 0 60000 65536"/>
                <a:gd name="T11" fmla="*/ 0 60000 65536"/>
                <a:gd name="T12" fmla="*/ 0 60000 65536"/>
                <a:gd name="T13" fmla="*/ 0 60000 65536"/>
                <a:gd name="T14" fmla="*/ 0 60000 65536"/>
                <a:gd name="T15" fmla="*/ 0 w 769"/>
                <a:gd name="T16" fmla="*/ 0 h 580"/>
                <a:gd name="T17" fmla="*/ 769 w 769"/>
                <a:gd name="T18" fmla="*/ 580 h 580"/>
              </a:gdLst>
              <a:ahLst/>
              <a:cxnLst>
                <a:cxn ang="T10">
                  <a:pos x="T0" y="T1"/>
                </a:cxn>
                <a:cxn ang="T11">
                  <a:pos x="T2" y="T3"/>
                </a:cxn>
                <a:cxn ang="T12">
                  <a:pos x="T4" y="T5"/>
                </a:cxn>
                <a:cxn ang="T13">
                  <a:pos x="T6" y="T7"/>
                </a:cxn>
                <a:cxn ang="T14">
                  <a:pos x="T8" y="T9"/>
                </a:cxn>
              </a:cxnLst>
              <a:rect l="T15" t="T16" r="T17" b="T18"/>
              <a:pathLst>
                <a:path w="769" h="580">
                  <a:moveTo>
                    <a:pt x="0" y="290"/>
                  </a:moveTo>
                  <a:lnTo>
                    <a:pt x="378" y="0"/>
                  </a:lnTo>
                  <a:lnTo>
                    <a:pt x="768" y="300"/>
                  </a:lnTo>
                  <a:lnTo>
                    <a:pt x="378" y="579"/>
                  </a:lnTo>
                  <a:lnTo>
                    <a:pt x="0" y="29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356" name="Freeform 30"/>
          <p:cNvSpPr>
            <a:spLocks/>
          </p:cNvSpPr>
          <p:nvPr/>
        </p:nvSpPr>
        <p:spPr bwMode="auto">
          <a:xfrm>
            <a:off x="5743550" y="2287811"/>
            <a:ext cx="1295400" cy="479425"/>
          </a:xfrm>
          <a:custGeom>
            <a:avLst/>
            <a:gdLst>
              <a:gd name="T0" fmla="*/ 2147483647 w 816"/>
              <a:gd name="T1" fmla="*/ 2147483647 h 302"/>
              <a:gd name="T2" fmla="*/ 2147483647 w 816"/>
              <a:gd name="T3" fmla="*/ 0 h 302"/>
              <a:gd name="T4" fmla="*/ 0 w 816"/>
              <a:gd name="T5" fmla="*/ 0 h 302"/>
              <a:gd name="T6" fmla="*/ 0 w 816"/>
              <a:gd name="T7" fmla="*/ 2147483647 h 302"/>
              <a:gd name="T8" fmla="*/ 2147483647 w 816"/>
              <a:gd name="T9" fmla="*/ 2147483647 h 302"/>
              <a:gd name="T10" fmla="*/ 0 60000 65536"/>
              <a:gd name="T11" fmla="*/ 0 60000 65536"/>
              <a:gd name="T12" fmla="*/ 0 60000 65536"/>
              <a:gd name="T13" fmla="*/ 0 60000 65536"/>
              <a:gd name="T14" fmla="*/ 0 60000 65536"/>
              <a:gd name="T15" fmla="*/ 0 w 816"/>
              <a:gd name="T16" fmla="*/ 0 h 302"/>
              <a:gd name="T17" fmla="*/ 816 w 816"/>
              <a:gd name="T18" fmla="*/ 302 h 302"/>
            </a:gdLst>
            <a:ahLst/>
            <a:cxnLst>
              <a:cxn ang="T10">
                <a:pos x="T0" y="T1"/>
              </a:cxn>
              <a:cxn ang="T11">
                <a:pos x="T2" y="T3"/>
              </a:cxn>
              <a:cxn ang="T12">
                <a:pos x="T4" y="T5"/>
              </a:cxn>
              <a:cxn ang="T13">
                <a:pos x="T6" y="T7"/>
              </a:cxn>
              <a:cxn ang="T14">
                <a:pos x="T8" y="T9"/>
              </a:cxn>
            </a:cxnLst>
            <a:rect l="T15" t="T16" r="T17" b="T18"/>
            <a:pathLst>
              <a:path w="816" h="302">
                <a:moveTo>
                  <a:pt x="815" y="301"/>
                </a:moveTo>
                <a:lnTo>
                  <a:pt x="815" y="0"/>
                </a:lnTo>
                <a:lnTo>
                  <a:pt x="0" y="0"/>
                </a:lnTo>
                <a:lnTo>
                  <a:pt x="0" y="301"/>
                </a:lnTo>
                <a:lnTo>
                  <a:pt x="815" y="30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57357" name="Group 31"/>
          <p:cNvGrpSpPr>
            <a:grpSpLocks/>
          </p:cNvGrpSpPr>
          <p:nvPr/>
        </p:nvGrpSpPr>
        <p:grpSpPr bwMode="auto">
          <a:xfrm>
            <a:off x="2174850" y="2271936"/>
            <a:ext cx="1292225" cy="468312"/>
            <a:chOff x="2369" y="1818"/>
            <a:chExt cx="814" cy="295"/>
          </a:xfrm>
        </p:grpSpPr>
        <p:sp>
          <p:nvSpPr>
            <p:cNvPr id="57373" name="Freeform 32"/>
            <p:cNvSpPr>
              <a:spLocks/>
            </p:cNvSpPr>
            <p:nvPr/>
          </p:nvSpPr>
          <p:spPr bwMode="auto">
            <a:xfrm>
              <a:off x="2369" y="1818"/>
              <a:ext cx="814" cy="295"/>
            </a:xfrm>
            <a:custGeom>
              <a:avLst/>
              <a:gdLst>
                <a:gd name="T0" fmla="*/ 813 w 814"/>
                <a:gd name="T1" fmla="*/ 294 h 295"/>
                <a:gd name="T2" fmla="*/ 813 w 814"/>
                <a:gd name="T3" fmla="*/ 0 h 295"/>
                <a:gd name="T4" fmla="*/ 0 w 814"/>
                <a:gd name="T5" fmla="*/ 0 h 295"/>
                <a:gd name="T6" fmla="*/ 0 w 814"/>
                <a:gd name="T7" fmla="*/ 294 h 295"/>
                <a:gd name="T8" fmla="*/ 813 w 814"/>
                <a:gd name="T9" fmla="*/ 294 h 295"/>
                <a:gd name="T10" fmla="*/ 0 60000 65536"/>
                <a:gd name="T11" fmla="*/ 0 60000 65536"/>
                <a:gd name="T12" fmla="*/ 0 60000 65536"/>
                <a:gd name="T13" fmla="*/ 0 60000 65536"/>
                <a:gd name="T14" fmla="*/ 0 60000 65536"/>
                <a:gd name="T15" fmla="*/ 0 w 814"/>
                <a:gd name="T16" fmla="*/ 0 h 295"/>
                <a:gd name="T17" fmla="*/ 814 w 814"/>
                <a:gd name="T18" fmla="*/ 295 h 295"/>
              </a:gdLst>
              <a:ahLst/>
              <a:cxnLst>
                <a:cxn ang="T10">
                  <a:pos x="T0" y="T1"/>
                </a:cxn>
                <a:cxn ang="T11">
                  <a:pos x="T2" y="T3"/>
                </a:cxn>
                <a:cxn ang="T12">
                  <a:pos x="T4" y="T5"/>
                </a:cxn>
                <a:cxn ang="T13">
                  <a:pos x="T6" y="T7"/>
                </a:cxn>
                <a:cxn ang="T14">
                  <a:pos x="T8" y="T9"/>
                </a:cxn>
              </a:cxnLst>
              <a:rect l="T15" t="T16" r="T17" b="T18"/>
              <a:pathLst>
                <a:path w="814" h="295">
                  <a:moveTo>
                    <a:pt x="813" y="294"/>
                  </a:moveTo>
                  <a:lnTo>
                    <a:pt x="813" y="0"/>
                  </a:lnTo>
                  <a:lnTo>
                    <a:pt x="0" y="0"/>
                  </a:lnTo>
                  <a:lnTo>
                    <a:pt x="0" y="294"/>
                  </a:lnTo>
                  <a:lnTo>
                    <a:pt x="813" y="29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374" name="Rectangle 33"/>
            <p:cNvSpPr>
              <a:spLocks noChangeArrowheads="1"/>
            </p:cNvSpPr>
            <p:nvPr/>
          </p:nvSpPr>
          <p:spPr bwMode="auto">
            <a:xfrm>
              <a:off x="2381" y="1862"/>
              <a:ext cx="790"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Employees</a:t>
              </a:r>
            </a:p>
          </p:txBody>
        </p:sp>
      </p:grpSp>
      <p:sp>
        <p:nvSpPr>
          <p:cNvPr id="57358" name="Rectangle 34"/>
          <p:cNvSpPr>
            <a:spLocks noChangeArrowheads="1"/>
          </p:cNvSpPr>
          <p:nvPr/>
        </p:nvSpPr>
        <p:spPr bwMode="auto">
          <a:xfrm>
            <a:off x="5662588" y="2357661"/>
            <a:ext cx="14224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488" tIns="44450" rIns="90488" bIns="44450">
            <a:spAutoFit/>
          </a:bodyPr>
          <a:lstStyle/>
          <a:p>
            <a:r>
              <a:rPr lang="en-US" sz="1600" b="1">
                <a:solidFill>
                  <a:srgbClr val="000000"/>
                </a:solidFill>
                <a:latin typeface="Arial" pitchFamily="34" charset="0"/>
              </a:rPr>
              <a:t>Departments</a:t>
            </a:r>
          </a:p>
        </p:txBody>
      </p:sp>
      <p:sp>
        <p:nvSpPr>
          <p:cNvPr id="57359" name="Line 35"/>
          <p:cNvSpPr>
            <a:spLocks noChangeShapeType="1"/>
          </p:cNvSpPr>
          <p:nvPr/>
        </p:nvSpPr>
        <p:spPr bwMode="auto">
          <a:xfrm flipH="1">
            <a:off x="3425800" y="2459261"/>
            <a:ext cx="546100" cy="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1" name="Line 37"/>
          <p:cNvSpPr>
            <a:spLocks noChangeShapeType="1"/>
          </p:cNvSpPr>
          <p:nvPr/>
        </p:nvSpPr>
        <p:spPr bwMode="auto">
          <a:xfrm flipH="1">
            <a:off x="3197200" y="1932211"/>
            <a:ext cx="241300" cy="2921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2" name="Line 38"/>
          <p:cNvSpPr>
            <a:spLocks noChangeShapeType="1"/>
          </p:cNvSpPr>
          <p:nvPr/>
        </p:nvSpPr>
        <p:spPr bwMode="auto">
          <a:xfrm>
            <a:off x="2746350" y="1551211"/>
            <a:ext cx="0" cy="6731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3" name="Line 39"/>
          <p:cNvSpPr>
            <a:spLocks noChangeShapeType="1"/>
          </p:cNvSpPr>
          <p:nvPr/>
        </p:nvSpPr>
        <p:spPr bwMode="auto">
          <a:xfrm>
            <a:off x="2219300" y="1932211"/>
            <a:ext cx="139700" cy="2921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5" name="Line 41"/>
          <p:cNvSpPr>
            <a:spLocks noChangeShapeType="1"/>
          </p:cNvSpPr>
          <p:nvPr/>
        </p:nvSpPr>
        <p:spPr bwMode="auto">
          <a:xfrm>
            <a:off x="5800700" y="1932211"/>
            <a:ext cx="215900" cy="3683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6" name="Line 42"/>
          <p:cNvSpPr>
            <a:spLocks noChangeShapeType="1"/>
          </p:cNvSpPr>
          <p:nvPr/>
        </p:nvSpPr>
        <p:spPr bwMode="auto">
          <a:xfrm>
            <a:off x="6327750" y="1627411"/>
            <a:ext cx="0" cy="6731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7367" name="Line 43"/>
          <p:cNvSpPr>
            <a:spLocks noChangeShapeType="1"/>
          </p:cNvSpPr>
          <p:nvPr/>
        </p:nvSpPr>
        <p:spPr bwMode="auto">
          <a:xfrm flipH="1">
            <a:off x="6702400" y="1932211"/>
            <a:ext cx="165100" cy="368300"/>
          </a:xfrm>
          <a:prstGeom prst="line">
            <a:avLst/>
          </a:prstGeom>
          <a:noFill/>
          <a:ln w="12700">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43" name="Content Placeholder 2"/>
          <p:cNvSpPr txBox="1">
            <a:spLocks/>
          </p:cNvSpPr>
          <p:nvPr/>
        </p:nvSpPr>
        <p:spPr>
          <a:xfrm>
            <a:off x="899592" y="2925524"/>
            <a:ext cx="7886700" cy="1511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Store all employee info in employee object</a:t>
            </a:r>
          </a:p>
          <a:p>
            <a:r>
              <a:rPr lang="en-US" dirty="0"/>
              <a:t>Store employee object as the “value” for a “key”</a:t>
            </a:r>
          </a:p>
          <a:p>
            <a:endParaRPr lang="en-US" dirty="0"/>
          </a:p>
        </p:txBody>
      </p:sp>
      <p:graphicFrame>
        <p:nvGraphicFramePr>
          <p:cNvPr id="38" name="Table 37"/>
          <p:cNvGraphicFramePr>
            <a:graphicFrameLocks noGrp="1"/>
          </p:cNvGraphicFramePr>
          <p:nvPr>
            <p:extLst/>
          </p:nvPr>
        </p:nvGraphicFramePr>
        <p:xfrm>
          <a:off x="35246" y="4056426"/>
          <a:ext cx="1823864" cy="1371600"/>
        </p:xfrm>
        <a:graphic>
          <a:graphicData uri="http://schemas.openxmlformats.org/drawingml/2006/table">
            <a:tbl>
              <a:tblPr bandRow="1">
                <a:tableStyleId>{5C22544A-7EE6-4342-B048-85BDC9FD1C3A}</a:tableStyleId>
              </a:tblPr>
              <a:tblGrid>
                <a:gridCol w="1823864">
                  <a:extLst>
                    <a:ext uri="{9D8B030D-6E8A-4147-A177-3AD203B41FA5}">
                      <a16:colId xmlns:a16="http://schemas.microsoft.com/office/drawing/2014/main" val="20000"/>
                    </a:ext>
                  </a:extLst>
                </a:gridCol>
              </a:tblGrid>
              <a:tr h="370840">
                <a:tc>
                  <a:txBody>
                    <a:bodyPr/>
                    <a:lstStyle/>
                    <a:p>
                      <a:r>
                        <a:rPr lang="en-US" sz="2400" dirty="0"/>
                        <a:t>123-22-3666</a:t>
                      </a:r>
                    </a:p>
                  </a:txBody>
                  <a:tcPr/>
                </a:tc>
                <a:extLst>
                  <a:ext uri="{0D108BD9-81ED-4DB2-BD59-A6C34878D82A}">
                    <a16:rowId xmlns:a16="http://schemas.microsoft.com/office/drawing/2014/main" val="10000"/>
                  </a:ext>
                </a:extLst>
              </a:tr>
              <a:tr h="370840">
                <a:tc>
                  <a:txBody>
                    <a:bodyPr/>
                    <a:lstStyle/>
                    <a:p>
                      <a:r>
                        <a:rPr lang="en-US" sz="2400" dirty="0"/>
                        <a:t>231-31-5368</a:t>
                      </a:r>
                    </a:p>
                  </a:txBody>
                  <a:tcPr/>
                </a:tc>
                <a:extLst>
                  <a:ext uri="{0D108BD9-81ED-4DB2-BD59-A6C34878D82A}">
                    <a16:rowId xmlns:a16="http://schemas.microsoft.com/office/drawing/2014/main" val="10001"/>
                  </a:ext>
                </a:extLst>
              </a:tr>
              <a:tr h="370840">
                <a:tc>
                  <a:txBody>
                    <a:bodyPr/>
                    <a:lstStyle/>
                    <a:p>
                      <a:r>
                        <a:rPr lang="en-US" sz="2400" dirty="0"/>
                        <a:t>131-24-3650</a:t>
                      </a:r>
                    </a:p>
                  </a:txBody>
                  <a:tcPr/>
                </a:tc>
                <a:extLst>
                  <a:ext uri="{0D108BD9-81ED-4DB2-BD59-A6C34878D82A}">
                    <a16:rowId xmlns:a16="http://schemas.microsoft.com/office/drawing/2014/main" val="10002"/>
                  </a:ext>
                </a:extLst>
              </a:tr>
            </a:tbl>
          </a:graphicData>
        </a:graphic>
      </p:graphicFrame>
      <p:graphicFrame>
        <p:nvGraphicFramePr>
          <p:cNvPr id="39" name="Table 38"/>
          <p:cNvGraphicFramePr>
            <a:graphicFrameLocks noGrp="1"/>
          </p:cNvGraphicFramePr>
          <p:nvPr>
            <p:extLst/>
          </p:nvPr>
        </p:nvGraphicFramePr>
        <p:xfrm>
          <a:off x="2384400" y="4056426"/>
          <a:ext cx="6720060" cy="1371600"/>
        </p:xfrm>
        <a:graphic>
          <a:graphicData uri="http://schemas.openxmlformats.org/drawingml/2006/table">
            <a:tbl>
              <a:tblPr bandRow="1">
                <a:tableStyleId>{5C22544A-7EE6-4342-B048-85BDC9FD1C3A}</a:tableStyleId>
              </a:tblPr>
              <a:tblGrid>
                <a:gridCol w="1485324">
                  <a:extLst>
                    <a:ext uri="{9D8B030D-6E8A-4147-A177-3AD203B41FA5}">
                      <a16:colId xmlns:a16="http://schemas.microsoft.com/office/drawing/2014/main" val="20000"/>
                    </a:ext>
                  </a:extLst>
                </a:gridCol>
                <a:gridCol w="532346">
                  <a:extLst>
                    <a:ext uri="{9D8B030D-6E8A-4147-A177-3AD203B41FA5}">
                      <a16:colId xmlns:a16="http://schemas.microsoft.com/office/drawing/2014/main" val="20001"/>
                    </a:ext>
                  </a:extLst>
                </a:gridCol>
                <a:gridCol w="4702390">
                  <a:extLst>
                    <a:ext uri="{9D8B030D-6E8A-4147-A177-3AD203B41FA5}">
                      <a16:colId xmlns:a16="http://schemas.microsoft.com/office/drawing/2014/main" val="20002"/>
                    </a:ext>
                  </a:extLst>
                </a:gridCol>
              </a:tblGrid>
              <a:tr h="370840">
                <a:tc>
                  <a:txBody>
                    <a:bodyPr/>
                    <a:lstStyle/>
                    <a:p>
                      <a:r>
                        <a:rPr lang="en-US" sz="2400" dirty="0" err="1"/>
                        <a:t>Attishoo</a:t>
                      </a:r>
                      <a:endParaRPr lang="en-US" sz="2400" dirty="0"/>
                    </a:p>
                  </a:txBody>
                  <a:tcPr/>
                </a:tc>
                <a:tc>
                  <a:txBody>
                    <a:bodyPr/>
                    <a:lstStyle/>
                    <a:p>
                      <a:r>
                        <a:rPr lang="en-US" sz="2400" dirty="0"/>
                        <a:t>48</a:t>
                      </a:r>
                    </a:p>
                  </a:txBody>
                  <a:tcPr/>
                </a:tc>
                <a:tc>
                  <a:txBody>
                    <a:bodyPr/>
                    <a:lstStyle/>
                    <a:p>
                      <a:r>
                        <a:rPr lang="en-US" sz="2400" dirty="0"/>
                        <a:t>[(51,IT,1000),(56,Accounting,3000)]</a:t>
                      </a:r>
                    </a:p>
                  </a:txBody>
                  <a:tcPr/>
                </a:tc>
                <a:extLst>
                  <a:ext uri="{0D108BD9-81ED-4DB2-BD59-A6C34878D82A}">
                    <a16:rowId xmlns:a16="http://schemas.microsoft.com/office/drawing/2014/main" val="10000"/>
                  </a:ext>
                </a:extLst>
              </a:tr>
              <a:tr h="370840">
                <a:tc>
                  <a:txBody>
                    <a:bodyPr/>
                    <a:lstStyle/>
                    <a:p>
                      <a:r>
                        <a:rPr lang="en-US" sz="2400" dirty="0"/>
                        <a:t>Smiley</a:t>
                      </a:r>
                    </a:p>
                  </a:txBody>
                  <a:tcPr/>
                </a:tc>
                <a:tc>
                  <a:txBody>
                    <a:bodyPr/>
                    <a:lstStyle/>
                    <a:p>
                      <a:r>
                        <a:rPr lang="en-US" sz="2400" dirty="0"/>
                        <a:t>22</a:t>
                      </a:r>
                    </a:p>
                  </a:txBody>
                  <a:tcPr/>
                </a:tc>
                <a:tc>
                  <a:txBody>
                    <a:bodyPr/>
                    <a:lstStyle/>
                    <a:p>
                      <a:r>
                        <a:rPr lang="en-US" sz="2400" dirty="0"/>
                        <a:t>[(51,IT,1000)]</a:t>
                      </a:r>
                    </a:p>
                  </a:txBody>
                  <a:tcPr/>
                </a:tc>
                <a:extLst>
                  <a:ext uri="{0D108BD9-81ED-4DB2-BD59-A6C34878D82A}">
                    <a16:rowId xmlns:a16="http://schemas.microsoft.com/office/drawing/2014/main" val="10001"/>
                  </a:ext>
                </a:extLst>
              </a:tr>
              <a:tr h="370840">
                <a:tc>
                  <a:txBody>
                    <a:bodyPr/>
                    <a:lstStyle/>
                    <a:p>
                      <a:r>
                        <a:rPr lang="en-US" sz="2400" dirty="0" err="1"/>
                        <a:t>Smethurst</a:t>
                      </a:r>
                      <a:endParaRPr lang="en-US" sz="2400" dirty="0"/>
                    </a:p>
                  </a:txBody>
                  <a:tcPr/>
                </a:tc>
                <a:tc>
                  <a:txBody>
                    <a:bodyPr/>
                    <a:lstStyle/>
                    <a:p>
                      <a:r>
                        <a:rPr lang="en-US" sz="2400" dirty="0"/>
                        <a:t>35</a:t>
                      </a:r>
                    </a:p>
                  </a:txBody>
                  <a:tcPr/>
                </a:tc>
                <a:tc>
                  <a:txBody>
                    <a:bodyPr/>
                    <a:lstStyle/>
                    <a:p>
                      <a:r>
                        <a:rPr lang="en-US" sz="2400" dirty="0"/>
                        <a:t>[]</a:t>
                      </a:r>
                    </a:p>
                  </a:txBody>
                  <a:tcPr/>
                </a:tc>
                <a:extLst>
                  <a:ext uri="{0D108BD9-81ED-4DB2-BD59-A6C34878D82A}">
                    <a16:rowId xmlns:a16="http://schemas.microsoft.com/office/drawing/2014/main" val="10002"/>
                  </a:ext>
                </a:extLst>
              </a:tr>
            </a:tbl>
          </a:graphicData>
        </a:graphic>
      </p:graphicFrame>
      <p:cxnSp>
        <p:nvCxnSpPr>
          <p:cNvPr id="40" name="Straight Arrow Connector 39"/>
          <p:cNvCxnSpPr>
            <a:endCxn id="39" idx="1"/>
          </p:cNvCxnSpPr>
          <p:nvPr/>
        </p:nvCxnSpPr>
        <p:spPr>
          <a:xfrm>
            <a:off x="1724148" y="4742226"/>
            <a:ext cx="6602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724148" y="5156409"/>
            <a:ext cx="6602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724148" y="4292313"/>
            <a:ext cx="660252"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5" name="Line 37"/>
          <p:cNvSpPr>
            <a:spLocks noChangeShapeType="1"/>
          </p:cNvSpPr>
          <p:nvPr/>
        </p:nvSpPr>
        <p:spPr bwMode="auto">
          <a:xfrm>
            <a:off x="5195300" y="2506092"/>
            <a:ext cx="491100" cy="0"/>
          </a:xfrm>
          <a:prstGeom prst="line">
            <a:avLst/>
          </a:prstGeom>
          <a:noFill/>
          <a:ln w="12700">
            <a:solidFill>
              <a:schemeClr val="tx2"/>
            </a:solidFill>
            <a:round/>
            <a:headEnd type="stealth" w="med" len="med"/>
            <a:tailEnd type="non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1167559615"/>
      </p:ext>
    </p:extLst>
  </p:cSld>
  <p:clrMapOvr>
    <a:masterClrMapping/>
  </p:clrMapOvr>
  <p:transition>
    <p:cut/>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sz="4000" dirty="0"/>
              <a:t>Same data in document store</a:t>
            </a:r>
          </a:p>
        </p:txBody>
      </p:sp>
      <p:sp>
        <p:nvSpPr>
          <p:cNvPr id="3" name="Content Placeholder 2"/>
          <p:cNvSpPr>
            <a:spLocks noGrp="1"/>
          </p:cNvSpPr>
          <p:nvPr>
            <p:ph idx="1"/>
          </p:nvPr>
        </p:nvSpPr>
        <p:spPr>
          <a:xfrm>
            <a:off x="457200" y="1538748"/>
            <a:ext cx="8229600" cy="4282234"/>
          </a:xfrm>
        </p:spPr>
        <p:txBody>
          <a:bodyPr/>
          <a:lstStyle/>
          <a:p>
            <a:r>
              <a:rPr lang="en-US" dirty="0"/>
              <a:t>Store data + schema in a JSON document</a:t>
            </a:r>
          </a:p>
          <a:p>
            <a:pPr marL="0" indent="0">
              <a:buNone/>
            </a:pPr>
            <a:r>
              <a:rPr lang="en-US" dirty="0"/>
              <a:t>JSON Document { </a:t>
            </a:r>
          </a:p>
          <a:p>
            <a:pPr marL="0" indent="0">
              <a:buNone/>
            </a:pPr>
            <a:r>
              <a:rPr lang="en-US" dirty="0"/>
              <a:t>  "id": 123223666, "name": "</a:t>
            </a:r>
            <a:r>
              <a:rPr lang="en-US" dirty="0" err="1"/>
              <a:t>Attishoo</a:t>
            </a:r>
            <a:r>
              <a:rPr lang="en-US" dirty="0"/>
              <a:t>",</a:t>
            </a:r>
          </a:p>
          <a:p>
            <a:pPr marL="0" indent="0">
              <a:buNone/>
            </a:pPr>
            <a:r>
              <a:rPr lang="en-US" dirty="0"/>
              <a:t>  "manages": [{"did": 51, "name": "IT",</a:t>
            </a:r>
          </a:p>
          <a:p>
            <a:pPr marL="0" indent="0">
              <a:buNone/>
            </a:pPr>
            <a:r>
              <a:rPr lang="en-US" dirty="0"/>
              <a:t>		       "budget": 1000}, </a:t>
            </a:r>
            <a:br>
              <a:rPr lang="en-US" dirty="0"/>
            </a:br>
            <a:r>
              <a:rPr lang="en-US" dirty="0"/>
              <a:t>                         {"did": 56, "name": "Accounting",</a:t>
            </a:r>
          </a:p>
          <a:p>
            <a:pPr marL="0" indent="0">
              <a:buNone/>
            </a:pPr>
            <a:r>
              <a:rPr lang="en-US" dirty="0"/>
              <a:t>		       "budget": 3000}]</a:t>
            </a:r>
          </a:p>
          <a:p>
            <a:pPr marL="0" indent="0">
              <a:buNone/>
            </a:pPr>
            <a:r>
              <a:rPr lang="en-US" dirty="0"/>
              <a:t>}</a:t>
            </a:r>
          </a:p>
        </p:txBody>
      </p:sp>
      <p:sp>
        <p:nvSpPr>
          <p:cNvPr id="4" name="Slide Number Placeholder 3"/>
          <p:cNvSpPr>
            <a:spLocks noGrp="1"/>
          </p:cNvSpPr>
          <p:nvPr>
            <p:ph type="sldNum" sz="quarter" idx="12"/>
          </p:nvPr>
        </p:nvSpPr>
        <p:spPr/>
        <p:txBody>
          <a:bodyPr/>
          <a:lstStyle/>
          <a:p>
            <a:pPr>
              <a:defRPr/>
            </a:pPr>
            <a:fld id="{AFD5568C-0395-417B-9097-5033DDD3C647}" type="slidenum">
              <a:rPr lang="en-US" smtClean="0"/>
              <a:pPr>
                <a:defRPr/>
              </a:pPr>
              <a:t>69</a:t>
            </a:fld>
            <a:endParaRPr lang="en-US"/>
          </a:p>
        </p:txBody>
      </p:sp>
    </p:spTree>
    <p:extLst>
      <p:ext uri="{BB962C8B-B14F-4D97-AF65-F5344CB8AC3E}">
        <p14:creationId xmlns:p14="http://schemas.microsoft.com/office/powerpoint/2010/main" val="1049424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Projects</a:t>
            </a:r>
          </a:p>
        </p:txBody>
      </p:sp>
      <p:sp>
        <p:nvSpPr>
          <p:cNvPr id="3" name="Content Placeholder 2"/>
          <p:cNvSpPr>
            <a:spLocks noGrp="1"/>
          </p:cNvSpPr>
          <p:nvPr>
            <p:ph idx="1"/>
          </p:nvPr>
        </p:nvSpPr>
        <p:spPr>
          <a:xfrm>
            <a:off x="179512" y="836712"/>
            <a:ext cx="8812088" cy="4906963"/>
          </a:xfrm>
        </p:spPr>
        <p:txBody>
          <a:bodyPr/>
          <a:lstStyle/>
          <a:p>
            <a:pPr marL="0" indent="0">
              <a:buNone/>
            </a:pPr>
            <a:r>
              <a:rPr lang="en-US" dirty="0"/>
              <a:t>Project I: Build your own database engine</a:t>
            </a:r>
          </a:p>
          <a:p>
            <a:pPr lvl="1">
              <a:buFont typeface="Wingdings" panose="05000000000000000000" pitchFamily="2" charset="2"/>
              <a:buChar char="§"/>
            </a:pPr>
            <a:r>
              <a:rPr lang="en-US" dirty="0"/>
              <a:t>Express database operators using Java</a:t>
            </a:r>
          </a:p>
          <a:p>
            <a:pPr lvl="1">
              <a:buFont typeface="Wingdings" panose="05000000000000000000" pitchFamily="2" charset="2"/>
              <a:buChar char="§"/>
            </a:pPr>
            <a:r>
              <a:rPr lang="en-US" dirty="0"/>
              <a:t>10% of overall grade</a:t>
            </a:r>
          </a:p>
          <a:p>
            <a:pPr lvl="1">
              <a:buFont typeface="Wingdings" panose="05000000000000000000" pitchFamily="2" charset="2"/>
              <a:buChar char="§"/>
            </a:pPr>
            <a:r>
              <a:rPr lang="en-US" dirty="0"/>
              <a:t>Individual</a:t>
            </a:r>
          </a:p>
          <a:p>
            <a:pPr lvl="1">
              <a:buFont typeface="Wingdings" panose="05000000000000000000" pitchFamily="2" charset="2"/>
              <a:buChar char="§"/>
            </a:pPr>
            <a:r>
              <a:rPr lang="en-US" dirty="0"/>
              <a:t>Announced: 6/03</a:t>
            </a:r>
          </a:p>
          <a:p>
            <a:pPr lvl="1">
              <a:buFont typeface="Wingdings" panose="05000000000000000000" pitchFamily="2" charset="2"/>
              <a:buChar char="§"/>
            </a:pPr>
            <a:r>
              <a:rPr lang="en-US" dirty="0"/>
              <a:t>Deadline: 24/03</a:t>
            </a:r>
          </a:p>
          <a:p>
            <a:pPr marL="0" indent="0">
              <a:buNone/>
            </a:pPr>
            <a:r>
              <a:rPr lang="en-US" dirty="0"/>
              <a:t>Project II: Develop distributed computing apps</a:t>
            </a:r>
          </a:p>
          <a:p>
            <a:pPr lvl="1">
              <a:buFont typeface="Wingdings" panose="05000000000000000000" pitchFamily="2" charset="2"/>
              <a:buChar char="§"/>
            </a:pPr>
            <a:r>
              <a:rPr lang="en-US" dirty="0"/>
              <a:t>Batch, in-memory, and real-time analytics over Spark</a:t>
            </a:r>
          </a:p>
          <a:p>
            <a:pPr lvl="1">
              <a:buFont typeface="Wingdings" panose="05000000000000000000" pitchFamily="2" charset="2"/>
              <a:buChar char="§"/>
            </a:pPr>
            <a:r>
              <a:rPr lang="en-US" dirty="0"/>
              <a:t>Spark (Java or Scala) API</a:t>
            </a:r>
          </a:p>
          <a:p>
            <a:pPr lvl="1">
              <a:buFont typeface="Wingdings" panose="05000000000000000000" pitchFamily="2" charset="2"/>
              <a:buChar char="§"/>
            </a:pPr>
            <a:r>
              <a:rPr lang="en-US" dirty="0"/>
              <a:t>20% of the overall grade</a:t>
            </a:r>
          </a:p>
          <a:p>
            <a:pPr lvl="1">
              <a:buFont typeface="Wingdings" panose="05000000000000000000" pitchFamily="2" charset="2"/>
              <a:buChar char="§"/>
            </a:pPr>
            <a:r>
              <a:rPr lang="en-US" dirty="0"/>
              <a:t>2 person groups</a:t>
            </a:r>
          </a:p>
          <a:p>
            <a:pPr lvl="1">
              <a:buFont typeface="Wingdings" panose="05000000000000000000" pitchFamily="2" charset="2"/>
              <a:buChar char="§"/>
            </a:pPr>
            <a:r>
              <a:rPr lang="en-US" dirty="0"/>
              <a:t>Announced: 10/04</a:t>
            </a:r>
          </a:p>
          <a:p>
            <a:pPr lvl="1">
              <a:buFont typeface="Wingdings" panose="05000000000000000000" pitchFamily="2" charset="2"/>
              <a:buChar char="§"/>
            </a:pPr>
            <a:r>
              <a:rPr lang="en-US" dirty="0"/>
              <a:t>Deadline: 19/05</a:t>
            </a:r>
          </a:p>
          <a:p>
            <a:pPr lvl="1">
              <a:buFontTx/>
              <a:buChar char="-"/>
            </a:pPr>
            <a:endParaRPr lang="en-US" dirty="0"/>
          </a:p>
          <a:p>
            <a:pPr lvl="1">
              <a:buFont typeface="Arial" panose="020B0604020202020204" pitchFamily="34" charset="0"/>
              <a:buChar char="•"/>
            </a:pPr>
            <a:endParaRPr lang="en-US" dirty="0"/>
          </a:p>
          <a:p>
            <a:pPr marL="0" indent="0">
              <a:buNone/>
            </a:pPr>
            <a:r>
              <a:rPr lang="en-US" dirty="0"/>
              <a:t>	</a:t>
            </a:r>
          </a:p>
        </p:txBody>
      </p:sp>
      <p:sp>
        <p:nvSpPr>
          <p:cNvPr id="4" name="Slide Number Placeholder 3"/>
          <p:cNvSpPr>
            <a:spLocks noGrp="1"/>
          </p:cNvSpPr>
          <p:nvPr>
            <p:ph type="sldNum" sz="quarter" idx="12"/>
          </p:nvPr>
        </p:nvSpPr>
        <p:spPr/>
        <p:txBody>
          <a:bodyPr/>
          <a:lstStyle/>
          <a:p>
            <a:fld id="{35B54189-C436-47D0-AC37-8484B13A8E13}" type="slidenum">
              <a:rPr lang="en-US" smtClean="0"/>
              <a:pPr/>
              <a:t>7</a:t>
            </a:fld>
            <a:endParaRPr lang="en-US"/>
          </a:p>
        </p:txBody>
      </p:sp>
    </p:spTree>
    <p:extLst>
      <p:ext uri="{BB962C8B-B14F-4D97-AF65-F5344CB8AC3E}">
        <p14:creationId xmlns:p14="http://schemas.microsoft.com/office/powerpoint/2010/main" val="3949815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txBox="1">
            <a:spLocks noChangeArrowheads="1"/>
          </p:cNvSpPr>
          <p:nvPr/>
        </p:nvSpPr>
        <p:spPr bwMode="auto">
          <a:xfrm>
            <a:off x="467544" y="1700808"/>
            <a:ext cx="8229600" cy="4906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a:lstStyle>
          <a:p>
            <a:r>
              <a:rPr lang="en-US" kern="0" dirty="0"/>
              <a:t>Object-oriented databases</a:t>
            </a:r>
          </a:p>
          <a:p>
            <a:pPr lvl="1"/>
            <a:r>
              <a:rPr lang="en-US" kern="0" dirty="0"/>
              <a:t>Persisting objects in OO applications, supports nesting</a:t>
            </a:r>
          </a:p>
          <a:p>
            <a:pPr lvl="1"/>
            <a:r>
              <a:rPr lang="en-US" kern="0" dirty="0"/>
              <a:t>Ex: Gemstone</a:t>
            </a:r>
          </a:p>
          <a:p>
            <a:r>
              <a:rPr lang="en-US" kern="0" dirty="0"/>
              <a:t>Graph databases</a:t>
            </a:r>
          </a:p>
          <a:p>
            <a:pPr lvl="1"/>
            <a:r>
              <a:rPr lang="en-US" kern="0" dirty="0"/>
              <a:t>Supports complex graph traversals, graph querying</a:t>
            </a:r>
          </a:p>
          <a:p>
            <a:pPr lvl="1"/>
            <a:r>
              <a:rPr lang="en-US" kern="0" dirty="0"/>
              <a:t>Ex: Neo4j</a:t>
            </a:r>
          </a:p>
          <a:p>
            <a:r>
              <a:rPr lang="en-US" kern="0" dirty="0"/>
              <a:t>Relational++</a:t>
            </a:r>
          </a:p>
          <a:p>
            <a:pPr lvl="1"/>
            <a:r>
              <a:rPr lang="en-US" kern="0" dirty="0"/>
              <a:t>Object-relational extensions</a:t>
            </a:r>
          </a:p>
          <a:p>
            <a:pPr lvl="1"/>
            <a:r>
              <a:rPr lang="en-US" kern="0" dirty="0"/>
              <a:t>Text, XML, JSON, graph extensions to SQL/relational DBMS</a:t>
            </a:r>
          </a:p>
          <a:p>
            <a:pPr lvl="1"/>
            <a:endParaRPr lang="en-US" kern="0" dirty="0"/>
          </a:p>
        </p:txBody>
      </p:sp>
      <p:sp>
        <p:nvSpPr>
          <p:cNvPr id="2" name="Title 1"/>
          <p:cNvSpPr>
            <a:spLocks noGrp="1"/>
          </p:cNvSpPr>
          <p:nvPr>
            <p:ph type="title"/>
          </p:nvPr>
        </p:nvSpPr>
        <p:spPr>
          <a:xfrm>
            <a:off x="611560" y="823119"/>
            <a:ext cx="8229600" cy="792162"/>
          </a:xfrm>
        </p:spPr>
        <p:txBody>
          <a:bodyPr/>
          <a:lstStyle/>
          <a:p>
            <a:r>
              <a:rPr lang="en-US" dirty="0"/>
              <a:t>NoSQL: Not-so-new SQL </a:t>
            </a:r>
            <a:br>
              <a:rPr lang="en-US" dirty="0"/>
            </a:br>
            <a:r>
              <a:rPr lang="en-US" dirty="0"/>
              <a:t>(</a:t>
            </a:r>
            <a:r>
              <a:rPr lang="en-US" dirty="0" err="1"/>
              <a:t>atleast</a:t>
            </a:r>
            <a:r>
              <a:rPr lang="en-US" dirty="0"/>
              <a:t> </a:t>
            </a:r>
            <a:r>
              <a:rPr lang="en-US" dirty="0" err="1"/>
              <a:t>wrt</a:t>
            </a:r>
            <a:r>
              <a:rPr lang="en-US" dirty="0"/>
              <a:t> data model) </a:t>
            </a:r>
          </a:p>
        </p:txBody>
      </p:sp>
      <p:sp>
        <p:nvSpPr>
          <p:cNvPr id="3" name="Slide Number Placeholder 2"/>
          <p:cNvSpPr>
            <a:spLocks noGrp="1"/>
          </p:cNvSpPr>
          <p:nvPr>
            <p:ph type="sldNum" sz="quarter" idx="12"/>
          </p:nvPr>
        </p:nvSpPr>
        <p:spPr/>
        <p:txBody>
          <a:bodyPr/>
          <a:lstStyle/>
          <a:p>
            <a:pPr>
              <a:defRPr/>
            </a:pPr>
            <a:fld id="{AFD5568C-0395-417B-9097-5033DDD3C647}" type="slidenum">
              <a:rPr lang="en-US" smtClean="0"/>
              <a:pPr>
                <a:defRPr/>
              </a:pPr>
              <a:t>70</a:t>
            </a:fld>
            <a:endParaRPr lang="en-US"/>
          </a:p>
        </p:txBody>
      </p:sp>
    </p:spTree>
    <p:extLst>
      <p:ext uri="{BB962C8B-B14F-4D97-AF65-F5344CB8AC3E}">
        <p14:creationId xmlns:p14="http://schemas.microsoft.com/office/powerpoint/2010/main" val="691296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499"/>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1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5"/>
          <p:cNvSpPr txBox="1">
            <a:spLocks noChangeArrowheads="1"/>
          </p:cNvSpPr>
          <p:nvPr/>
        </p:nvSpPr>
        <p:spPr bwMode="auto">
          <a:xfrm>
            <a:off x="467544" y="1700808"/>
            <a:ext cx="8229600" cy="4906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a:lstStyle>
          <a:p>
            <a:pPr marL="457200" lvl="1" indent="0">
              <a:buNone/>
            </a:pPr>
            <a:endParaRPr lang="en-US" kern="0" dirty="0"/>
          </a:p>
        </p:txBody>
      </p:sp>
      <p:sp>
        <p:nvSpPr>
          <p:cNvPr id="2" name="Title 1"/>
          <p:cNvSpPr>
            <a:spLocks noGrp="1"/>
          </p:cNvSpPr>
          <p:nvPr>
            <p:ph type="title"/>
          </p:nvPr>
        </p:nvSpPr>
        <p:spPr>
          <a:xfrm>
            <a:off x="518139" y="794942"/>
            <a:ext cx="8229600" cy="792162"/>
          </a:xfrm>
        </p:spPr>
        <p:txBody>
          <a:bodyPr/>
          <a:lstStyle/>
          <a:p>
            <a:r>
              <a:rPr lang="en-US" dirty="0"/>
              <a:t>NoSQL: Not-so great SQL </a:t>
            </a:r>
            <a:br>
              <a:rPr lang="en-US" dirty="0"/>
            </a:br>
            <a:r>
              <a:rPr lang="en-US" dirty="0"/>
              <a:t>(</a:t>
            </a:r>
            <a:r>
              <a:rPr lang="en-US" dirty="0" err="1"/>
              <a:t>atleast</a:t>
            </a:r>
            <a:r>
              <a:rPr lang="en-US" dirty="0"/>
              <a:t> </a:t>
            </a:r>
            <a:r>
              <a:rPr lang="en-US" dirty="0" err="1"/>
              <a:t>wrt</a:t>
            </a:r>
            <a:r>
              <a:rPr lang="en-US" dirty="0"/>
              <a:t> features)</a:t>
            </a:r>
          </a:p>
        </p:txBody>
      </p:sp>
      <p:sp>
        <p:nvSpPr>
          <p:cNvPr id="3" name="Slide Number Placeholder 2"/>
          <p:cNvSpPr>
            <a:spLocks noGrp="1"/>
          </p:cNvSpPr>
          <p:nvPr>
            <p:ph type="sldNum" sz="quarter" idx="12"/>
          </p:nvPr>
        </p:nvSpPr>
        <p:spPr/>
        <p:txBody>
          <a:bodyPr/>
          <a:lstStyle/>
          <a:p>
            <a:pPr>
              <a:defRPr/>
            </a:pPr>
            <a:fld id="{AFD5568C-0395-417B-9097-5033DDD3C647}" type="slidenum">
              <a:rPr lang="en-US" smtClean="0"/>
              <a:pPr>
                <a:defRPr/>
              </a:pPr>
              <a:t>71</a:t>
            </a:fld>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3608" y="1416285"/>
            <a:ext cx="7178662" cy="5113463"/>
          </a:xfrm>
          <a:prstGeom prst="rect">
            <a:avLst/>
          </a:prstGeom>
        </p:spPr>
      </p:pic>
      <p:sp>
        <p:nvSpPr>
          <p:cNvPr id="6" name="Rectangle 5"/>
          <p:cNvSpPr/>
          <p:nvPr/>
        </p:nvSpPr>
        <p:spPr>
          <a:xfrm>
            <a:off x="0" y="6245225"/>
            <a:ext cx="9144000" cy="612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“It’s all about performance or flexibility, not about SQL”</a:t>
            </a:r>
          </a:p>
        </p:txBody>
      </p:sp>
    </p:spTree>
    <p:extLst>
      <p:ext uri="{BB962C8B-B14F-4D97-AF65-F5344CB8AC3E}">
        <p14:creationId xmlns:p14="http://schemas.microsoft.com/office/powerpoint/2010/main" val="376322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r>
              <a:rPr lang="en-US" sz="2800" dirty="0"/>
              <a:t>DBMS used to maintain, query large datasets</a:t>
            </a:r>
          </a:p>
          <a:p>
            <a:endParaRPr lang="en-US" sz="2800" dirty="0"/>
          </a:p>
          <a:p>
            <a:r>
              <a:rPr lang="en-US" sz="2800" dirty="0"/>
              <a:t>Most DBMS have a relational flavor, </a:t>
            </a:r>
            <a:br>
              <a:rPr lang="en-US" sz="2800" dirty="0"/>
            </a:br>
            <a:r>
              <a:rPr lang="en-US" sz="2800" dirty="0"/>
              <a:t>for legacy / performance reasons</a:t>
            </a:r>
          </a:p>
          <a:p>
            <a:endParaRPr lang="en-US" sz="2800" dirty="0"/>
          </a:p>
          <a:p>
            <a:r>
              <a:rPr lang="en-US" sz="2800" dirty="0"/>
              <a:t>This course: </a:t>
            </a:r>
            <a:br>
              <a:rPr lang="en-US" sz="2800" dirty="0"/>
            </a:br>
            <a:r>
              <a:rPr lang="en-US" sz="2800" dirty="0"/>
              <a:t>DBMS principles, and </a:t>
            </a:r>
            <a:br>
              <a:rPr lang="en-US" sz="2800" dirty="0"/>
            </a:br>
            <a:r>
              <a:rPr lang="en-US" sz="2800" dirty="0"/>
              <a:t>DBMS evolution to BDMS (“big data management systems”)</a:t>
            </a:r>
            <a:endParaRPr lang="en-GB" sz="28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72</a:t>
            </a:fld>
            <a:endParaRPr lang="en-US"/>
          </a:p>
        </p:txBody>
      </p:sp>
    </p:spTree>
    <p:extLst>
      <p:ext uri="{BB962C8B-B14F-4D97-AF65-F5344CB8AC3E}">
        <p14:creationId xmlns:p14="http://schemas.microsoft.com/office/powerpoint/2010/main" val="142925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Exams</a:t>
            </a:r>
          </a:p>
        </p:txBody>
      </p:sp>
      <p:sp>
        <p:nvSpPr>
          <p:cNvPr id="3" name="Content Placeholder 2"/>
          <p:cNvSpPr>
            <a:spLocks noGrp="1"/>
          </p:cNvSpPr>
          <p:nvPr>
            <p:ph idx="1"/>
          </p:nvPr>
        </p:nvSpPr>
        <p:spPr>
          <a:xfrm>
            <a:off x="251520" y="1219200"/>
            <a:ext cx="8740080" cy="4906963"/>
          </a:xfrm>
        </p:spPr>
        <p:txBody>
          <a:bodyPr/>
          <a:lstStyle/>
          <a:p>
            <a:pPr marL="0" indent="0">
              <a:buNone/>
            </a:pPr>
            <a:r>
              <a:rPr lang="en-US" b="1" dirty="0"/>
              <a:t>Mid-term Exam </a:t>
            </a:r>
            <a:r>
              <a:rPr lang="en-US" dirty="0"/>
              <a:t>(April 4</a:t>
            </a:r>
            <a:r>
              <a:rPr lang="en-US" baseline="30000" dirty="0"/>
              <a:t>th</a:t>
            </a:r>
            <a:r>
              <a:rPr lang="en-US" dirty="0"/>
              <a:t>)</a:t>
            </a:r>
          </a:p>
          <a:p>
            <a:pPr marL="0" indent="0">
              <a:buNone/>
            </a:pPr>
            <a:r>
              <a:rPr lang="en-US" b="1" u="sng" dirty="0"/>
              <a:t>!!Midterm will take place during exercise session!!</a:t>
            </a:r>
          </a:p>
          <a:p>
            <a:pPr marL="0" indent="0">
              <a:buNone/>
            </a:pPr>
            <a:endParaRPr lang="en-US" b="1" dirty="0"/>
          </a:p>
          <a:p>
            <a:pPr marL="0" indent="0">
              <a:buNone/>
            </a:pPr>
            <a:r>
              <a:rPr lang="en-US" b="1" dirty="0"/>
              <a:t>Final Exam </a:t>
            </a:r>
            <a:r>
              <a:rPr lang="en-US" dirty="0"/>
              <a:t>(May 29</a:t>
            </a:r>
            <a:r>
              <a:rPr lang="en-US" baseline="30000" dirty="0"/>
              <a:t>th</a:t>
            </a:r>
            <a:r>
              <a:rPr lang="en-US" dirty="0"/>
              <a:t>)</a:t>
            </a:r>
          </a:p>
          <a:p>
            <a:pPr marL="0" indent="0">
              <a:buNone/>
            </a:pPr>
            <a:endParaRPr lang="en-US" dirty="0"/>
          </a:p>
          <a:p>
            <a:pPr marL="0" indent="0">
              <a:buNone/>
            </a:pPr>
            <a:r>
              <a:rPr lang="en-US" dirty="0"/>
              <a:t>Closed book.</a:t>
            </a:r>
          </a:p>
        </p:txBody>
      </p:sp>
      <p:sp>
        <p:nvSpPr>
          <p:cNvPr id="4" name="Slide Number Placeholder 3"/>
          <p:cNvSpPr>
            <a:spLocks noGrp="1"/>
          </p:cNvSpPr>
          <p:nvPr>
            <p:ph type="sldNum" sz="quarter" idx="12"/>
          </p:nvPr>
        </p:nvSpPr>
        <p:spPr/>
        <p:txBody>
          <a:bodyPr/>
          <a:lstStyle/>
          <a:p>
            <a:fld id="{35B54189-C436-47D0-AC37-8484B13A8E13}" type="slidenum">
              <a:rPr lang="en-US" smtClean="0"/>
              <a:pPr/>
              <a:t>8</a:t>
            </a:fld>
            <a:endParaRPr lang="en-US"/>
          </a:p>
        </p:txBody>
      </p:sp>
    </p:spTree>
    <p:extLst>
      <p:ext uri="{BB962C8B-B14F-4D97-AF65-F5344CB8AC3E}">
        <p14:creationId xmlns:p14="http://schemas.microsoft.com/office/powerpoint/2010/main" val="589973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Lecturers</a:t>
            </a:r>
          </a:p>
        </p:txBody>
      </p:sp>
      <p:sp>
        <p:nvSpPr>
          <p:cNvPr id="3" name="Content Placeholder 2"/>
          <p:cNvSpPr>
            <a:spLocks noGrp="1"/>
          </p:cNvSpPr>
          <p:nvPr>
            <p:ph idx="1"/>
          </p:nvPr>
        </p:nvSpPr>
        <p:spPr/>
        <p:txBody>
          <a:bodyPr/>
          <a:lstStyle/>
          <a:p>
            <a:pPr marL="0" indent="0">
              <a:buNone/>
            </a:pPr>
            <a:r>
              <a:rPr lang="en-US" b="1" dirty="0"/>
              <a:t>Anastasia </a:t>
            </a:r>
            <a:r>
              <a:rPr lang="en-US" b="1" dirty="0" err="1"/>
              <a:t>Ailamaki</a:t>
            </a:r>
            <a:endParaRPr lang="en-US" b="1" dirty="0"/>
          </a:p>
          <a:p>
            <a:pPr marL="0" indent="0">
              <a:buNone/>
            </a:pPr>
            <a:endParaRPr lang="en-US" dirty="0"/>
          </a:p>
          <a:p>
            <a:pPr marL="0" indent="0">
              <a:buNone/>
            </a:pPr>
            <a:endParaRPr lang="en-US" dirty="0"/>
          </a:p>
          <a:p>
            <a:pPr marL="0" indent="0">
              <a:buNone/>
            </a:pPr>
            <a:endParaRPr lang="en-US" b="1" dirty="0"/>
          </a:p>
          <a:p>
            <a:pPr marL="0" indent="0">
              <a:buNone/>
            </a:pPr>
            <a:endParaRPr lang="en-US" b="1" dirty="0"/>
          </a:p>
          <a:p>
            <a:pPr marL="0" indent="0">
              <a:buNone/>
            </a:pPr>
            <a:r>
              <a:rPr lang="en-US" b="1" dirty="0" err="1"/>
              <a:t>Angelos</a:t>
            </a:r>
            <a:r>
              <a:rPr lang="en-US" b="1" dirty="0"/>
              <a:t> </a:t>
            </a:r>
            <a:r>
              <a:rPr lang="en-US" b="1" dirty="0" err="1"/>
              <a:t>Anadiotis</a:t>
            </a:r>
            <a:endParaRPr lang="en-US" b="1"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9</a:t>
            </a:fld>
            <a:endParaRPr lang="en-US"/>
          </a:p>
        </p:txBody>
      </p:sp>
      <p:pic>
        <p:nvPicPr>
          <p:cNvPr id="6" name="Picture 5"/>
          <p:cNvPicPr>
            <a:picLocks noChangeAspect="1"/>
          </p:cNvPicPr>
          <p:nvPr/>
        </p:nvPicPr>
        <p:blipFill>
          <a:blip r:embed="rId2"/>
          <a:stretch>
            <a:fillRect/>
          </a:stretch>
        </p:blipFill>
        <p:spPr>
          <a:xfrm>
            <a:off x="6300192" y="980728"/>
            <a:ext cx="1225149" cy="1715209"/>
          </a:xfrm>
          <a:prstGeom prst="rect">
            <a:avLst/>
          </a:prstGeom>
        </p:spPr>
      </p:pic>
      <p:pic>
        <p:nvPicPr>
          <p:cNvPr id="12" name="Picture 11">
            <a:extLst>
              <a:ext uri="{FF2B5EF4-FFF2-40B4-BE49-F238E27FC236}">
                <a16:creationId xmlns:a16="http://schemas.microsoft.com/office/drawing/2014/main" id="{F271D993-C8E3-4280-BD8B-845D5D5CBD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8732" y="3402027"/>
            <a:ext cx="1905000" cy="1905000"/>
          </a:xfrm>
          <a:prstGeom prst="rect">
            <a:avLst/>
          </a:prstGeom>
        </p:spPr>
      </p:pic>
    </p:spTree>
    <p:extLst>
      <p:ext uri="{BB962C8B-B14F-4D97-AF65-F5344CB8AC3E}">
        <p14:creationId xmlns:p14="http://schemas.microsoft.com/office/powerpoint/2010/main" val="1367556194"/>
      </p:ext>
    </p:extLst>
  </p:cSld>
  <p:clrMapOvr>
    <a:masterClrMapping/>
  </p:clrMapOvr>
</p:sld>
</file>

<file path=ppt/theme/theme1.xml><?xml version="1.0" encoding="utf-8"?>
<a:theme xmlns:a="http://schemas.openxmlformats.org/drawingml/2006/main" name="original-dias-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original-dias-template</Template>
  <TotalTime>2</TotalTime>
  <Words>3776</Words>
  <Application>Microsoft Macintosh PowerPoint</Application>
  <PresentationFormat>On-screen Show (4:3)</PresentationFormat>
  <Paragraphs>1453</Paragraphs>
  <Slides>72</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72</vt:i4>
      </vt:variant>
    </vt:vector>
  </HeadingPairs>
  <TitlesOfParts>
    <vt:vector size="85" baseType="lpstr">
      <vt:lpstr>MS PGothic</vt:lpstr>
      <vt:lpstr>MS PGothic</vt:lpstr>
      <vt:lpstr>Arial</vt:lpstr>
      <vt:lpstr>Book Antiqua</vt:lpstr>
      <vt:lpstr>Calibri</vt:lpstr>
      <vt:lpstr>Cambria Math</vt:lpstr>
      <vt:lpstr>Consolas</vt:lpstr>
      <vt:lpstr>Lucida Console</vt:lpstr>
      <vt:lpstr>Symbol</vt:lpstr>
      <vt:lpstr>Tahoma</vt:lpstr>
      <vt:lpstr>Times New Roman</vt:lpstr>
      <vt:lpstr>Wingdings</vt:lpstr>
      <vt:lpstr>original-dias-template</vt:lpstr>
      <vt:lpstr>CS422 Database systems</vt:lpstr>
      <vt:lpstr>Course Overview</vt:lpstr>
      <vt:lpstr>Prerequisites</vt:lpstr>
      <vt:lpstr>Course Outline</vt:lpstr>
      <vt:lpstr>Textbook &amp; more</vt:lpstr>
      <vt:lpstr>Grading Scheme</vt:lpstr>
      <vt:lpstr>Projects</vt:lpstr>
      <vt:lpstr>Exams</vt:lpstr>
      <vt:lpstr>Lecturers</vt:lpstr>
      <vt:lpstr>TAs</vt:lpstr>
      <vt:lpstr>DATABASE</vt:lpstr>
      <vt:lpstr>DATABASE EXAMPLE</vt:lpstr>
      <vt:lpstr>Entity-relationship diagram</vt:lpstr>
      <vt:lpstr>Storage Option : Flat CSV (Excel) files </vt:lpstr>
      <vt:lpstr>Storage Option : Flat CSV (Excel) files </vt:lpstr>
      <vt:lpstr>Flat files: Data Integrity</vt:lpstr>
      <vt:lpstr>Flat files: Implementation</vt:lpstr>
      <vt:lpstr>Flat files: Durability</vt:lpstr>
      <vt:lpstr>Database Management System</vt:lpstr>
      <vt:lpstr>PowerPoint Presentation</vt:lpstr>
      <vt:lpstr>PowerPoint Presentation</vt:lpstr>
      <vt:lpstr>Why data management principles matter</vt:lpstr>
      <vt:lpstr>Course Orientation</vt:lpstr>
      <vt:lpstr>Database Management System</vt:lpstr>
      <vt:lpstr>DBMS Types: Target Workloads</vt:lpstr>
      <vt:lpstr>DBMS Types: Data Model</vt:lpstr>
      <vt:lpstr>Relational Model</vt:lpstr>
      <vt:lpstr>Relational Model: Primary Keys</vt:lpstr>
      <vt:lpstr>Relational Model: Foreign Keys</vt:lpstr>
      <vt:lpstr>Relational Model: Queries</vt:lpstr>
      <vt:lpstr>Data Manipulation Languages (DML)</vt:lpstr>
      <vt:lpstr>Data Manipulation Languages (DML)</vt:lpstr>
      <vt:lpstr>Relational Calculus</vt:lpstr>
      <vt:lpstr>Relational Algebra</vt:lpstr>
      <vt:lpstr>Relational Algebra: 5 Basic Operations</vt:lpstr>
      <vt:lpstr>Example Schema and Instances</vt:lpstr>
      <vt:lpstr>Simplest Relational Algebra Expression</vt:lpstr>
      <vt:lpstr>Relational Algebra</vt:lpstr>
      <vt:lpstr>Selection Operator: ()</vt:lpstr>
      <vt:lpstr>Projection Operator ()</vt:lpstr>
      <vt:lpstr>Projection Operator (): Duplicate Elimination</vt:lpstr>
      <vt:lpstr>Composing multiple operators</vt:lpstr>
      <vt:lpstr>Relational Algebra</vt:lpstr>
      <vt:lpstr>Union and Set-Difference</vt:lpstr>
      <vt:lpstr>Union operator (U)</vt:lpstr>
      <vt:lpstr>Set Difference Operator (–) </vt:lpstr>
      <vt:lpstr>Compound Operator: Intersection</vt:lpstr>
      <vt:lpstr>Intersection operator (∩)</vt:lpstr>
      <vt:lpstr>Relational Algebra</vt:lpstr>
      <vt:lpstr>Renaming Operator ()</vt:lpstr>
      <vt:lpstr>Cross-Product (×)</vt:lpstr>
      <vt:lpstr>Cross-Product Example</vt:lpstr>
      <vt:lpstr>Compound Operator: Join</vt:lpstr>
      <vt:lpstr>Natural Join Example</vt:lpstr>
      <vt:lpstr>Condition Join or Theta-Join</vt:lpstr>
      <vt:lpstr>Equi-Join</vt:lpstr>
      <vt:lpstr>PowerPoint Presentation</vt:lpstr>
      <vt:lpstr>The SQL Wars</vt:lpstr>
      <vt:lpstr>Round I: CODASYL vs SQL</vt:lpstr>
      <vt:lpstr>The great debate @ SIGMOD 1975</vt:lpstr>
      <vt:lpstr>Round II: The (No)SQL Wars</vt:lpstr>
      <vt:lpstr>Data Models</vt:lpstr>
      <vt:lpstr>Birth of NoSQL (Not-Only SQL)</vt:lpstr>
      <vt:lpstr>NoSQL systems: Data models</vt:lpstr>
      <vt:lpstr>NoSQL systems: Data models</vt:lpstr>
      <vt:lpstr>NoSQL vs Relational: Example</vt:lpstr>
      <vt:lpstr>Same data in key-value store</vt:lpstr>
      <vt:lpstr>Same data in key-value store</vt:lpstr>
      <vt:lpstr>Same data in document store</vt:lpstr>
      <vt:lpstr>NoSQL: Not-so-new SQL  (atleast wrt data model) </vt:lpstr>
      <vt:lpstr>NoSQL: Not-so great SQL  (atleast wrt features)</vt:lpstr>
      <vt:lpstr>Conclusion</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QPipe and CJOIN</dc:title>
  <dc:creator>kingherc</dc:creator>
  <cp:lastModifiedBy>Microsoft Office User</cp:lastModifiedBy>
  <cp:revision>3118</cp:revision>
  <cp:lastPrinted>2012-06-05T13:28:11Z</cp:lastPrinted>
  <dcterms:created xsi:type="dcterms:W3CDTF">2011-11-21T20:18:23Z</dcterms:created>
  <dcterms:modified xsi:type="dcterms:W3CDTF">2019-02-20T09:55:12Z</dcterms:modified>
</cp:coreProperties>
</file>